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Roboto Mon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iXGxVN+ogwUSqctwlb2niv/C6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Mono-bold.fntdata"/><Relationship Id="rId16" Type="http://schemas.openxmlformats.org/officeDocument/2006/relationships/font" Target="fonts/RobotoMono-regular.fntdata"/><Relationship Id="rId5" Type="http://schemas.openxmlformats.org/officeDocument/2006/relationships/slide" Target="slides/slide1.xml"/><Relationship Id="rId19" Type="http://schemas.openxmlformats.org/officeDocument/2006/relationships/font" Target="fonts/RobotoMono-boldItalic.fntdata"/><Relationship Id="rId6" Type="http://schemas.openxmlformats.org/officeDocument/2006/relationships/slide" Target="slides/slide2.xml"/><Relationship Id="rId18" Type="http://schemas.openxmlformats.org/officeDocument/2006/relationships/font" Target="fonts/RobotoMon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533591b0d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d533591b0d_2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76323fb4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950"/>
              <a:buFont typeface="Arial"/>
              <a:buNone/>
            </a:pPr>
            <a:r>
              <a:rPr lang="fi-FI">
                <a:solidFill>
                  <a:srgbClr val="212529"/>
                </a:solidFill>
                <a:latin typeface="Roboto Mono"/>
                <a:ea typeface="Roboto Mono"/>
                <a:cs typeface="Roboto Mono"/>
                <a:sym typeface="Roboto Mono"/>
              </a:rPr>
              <a:t>Keskustelun päätteeksi pidetään loppukierros, jolloin jokainen osallistuja saa vuorollaan vielä reflektoida alkuperäistä kysymystä ja esittää siihen senhetkisen näkemyksensä tai kertoa mitä ajatuksia ja tunteita keskustelu on hänessä herättänyt. Halutessaan osallistuja voi jättää oman vuoronsa väliin.</a:t>
            </a:r>
            <a:endParaRPr>
              <a:solidFill>
                <a:srgbClr val="212529"/>
              </a:solidFill>
              <a:latin typeface="Roboto Mono"/>
              <a:ea typeface="Roboto Mono"/>
              <a:cs typeface="Roboto Mono"/>
              <a:sym typeface="Roboto Mono"/>
            </a:endParaRPr>
          </a:p>
          <a:p>
            <a:pPr indent="0" lvl="0" marL="0" rtl="0" algn="l">
              <a:lnSpc>
                <a:spcPct val="100000"/>
              </a:lnSpc>
              <a:spcBef>
                <a:spcPts val="0"/>
              </a:spcBef>
              <a:spcAft>
                <a:spcPts val="0"/>
              </a:spcAft>
              <a:buSzPts val="1100"/>
              <a:buNone/>
            </a:pPr>
            <a:r>
              <a:t/>
            </a:r>
            <a:endParaRPr/>
          </a:p>
        </p:txBody>
      </p:sp>
      <p:sp>
        <p:nvSpPr>
          <p:cNvPr id="123" name="Google Shape;123;gd76323fb4b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450"/>
              <a:buFont typeface="Arial"/>
              <a:buNone/>
            </a:pPr>
            <a:r>
              <a:rPr lang="fi-FI">
                <a:solidFill>
                  <a:srgbClr val="212529"/>
                </a:solidFill>
                <a:latin typeface="Roboto Mono"/>
                <a:ea typeface="Roboto Mono"/>
                <a:cs typeface="Roboto Mono"/>
                <a:sym typeface="Roboto Mono"/>
              </a:rPr>
              <a:t>Vinkki ohjaajalle: O</a:t>
            </a:r>
            <a:r>
              <a:rPr lang="fi-FI">
                <a:solidFill>
                  <a:srgbClr val="212529"/>
                </a:solidFill>
                <a:latin typeface="Roboto Mono"/>
                <a:ea typeface="Roboto Mono"/>
                <a:cs typeface="Roboto Mono"/>
                <a:sym typeface="Roboto Mono"/>
              </a:rPr>
              <a:t>hjaajan tehtävänä on luoda ilmapiiri, jossa on turvallista keskustella ja ilmaista keskeneräisiäkin ajatuksia. Muiden kuunteleminen ja eriävien näkökulmien salliminen ryhmässä on tärkeää. Osallistujille kannattaa korostaa, että näkemyksiä voi testata eikä niiden tarvitse olla lopullisia. Omaa näkemystään voi vaihtaa samankin keskustelun aikana. Ryhmässä harjoitellaan omien ajatusten perusteiden tutkimista ja perusteluiden ilmaisemista ääneen.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450"/>
              <a:buFont typeface="Arial"/>
              <a:buNone/>
            </a:pPr>
            <a:r>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450"/>
              <a:buFont typeface="Arial"/>
              <a:buNone/>
            </a:pPr>
            <a:r>
              <a:rPr lang="fi-FI">
                <a:solidFill>
                  <a:srgbClr val="212529"/>
                </a:solidFill>
                <a:latin typeface="Roboto Mono"/>
                <a:ea typeface="Roboto Mono"/>
                <a:cs typeface="Roboto Mono"/>
                <a:sym typeface="Roboto Mono"/>
              </a:rPr>
              <a:t>Ohjaaja tutkailee valittua kysymystä osallistujien kanssa kannustavasti ja ilmaisee kiinnostuneisuutensa erilaisia näkemyksiä kohtaan. Hän pyytää osallistujia perustelemaan esitettyjä näkökulmia ja esittämään myös vasta-argumentteja asettumatta itse selkeästi minkään näkemyksen kannattajaksi. Yleisenä tavoitteena on luoda tilanne, jossa osallistujat saavat itse vapaasti tutkia aihetta. On kuitenkin olemassa poikkeustilanteita, joissa ohjaajalla voi kenties olla erityinen eettinen peruste puolustaa jotakin näkökantaa. Ohjaajan on luonnollisesti hyvä käyttää omaa harkintaansa eri teemojen käsittelyssä.</a:t>
            </a:r>
            <a:r>
              <a:rPr lang="fi-FI" sz="1450">
                <a:solidFill>
                  <a:srgbClr val="212529"/>
                </a:solidFill>
                <a:latin typeface="Roboto Mono"/>
                <a:ea typeface="Roboto Mono"/>
                <a:cs typeface="Roboto Mono"/>
                <a:sym typeface="Roboto Mono"/>
              </a:rPr>
              <a:t> </a:t>
            </a:r>
            <a:endParaRPr sz="1450">
              <a:solidFill>
                <a:srgbClr val="212529"/>
              </a:solidFill>
              <a:latin typeface="Roboto Mono"/>
              <a:ea typeface="Roboto Mono"/>
              <a:cs typeface="Roboto Mono"/>
              <a:sym typeface="Roboto Mono"/>
            </a:endParaRPr>
          </a:p>
          <a:p>
            <a:pPr indent="0" lvl="0" marL="0" rtl="0" algn="l">
              <a:lnSpc>
                <a:spcPct val="100000"/>
              </a:lnSpc>
              <a:spcBef>
                <a:spcPts val="0"/>
              </a:spcBef>
              <a:spcAft>
                <a:spcPts val="0"/>
              </a:spcAft>
              <a:buSzPts val="1100"/>
              <a:buNone/>
            </a:pPr>
            <a:r>
              <a:t/>
            </a:r>
            <a:endParaRPr/>
          </a:p>
        </p:txBody>
      </p:sp>
      <p:sp>
        <p:nvSpPr>
          <p:cNvPr id="64" name="Google Shape;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248d699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fi-FI">
                <a:solidFill>
                  <a:srgbClr val="212529"/>
                </a:solidFill>
                <a:latin typeface="Roboto Mono"/>
                <a:ea typeface="Roboto Mono"/>
                <a:cs typeface="Roboto Mono"/>
                <a:sym typeface="Roboto Mono"/>
              </a:rPr>
              <a:t>Tutkitaan teosta eri aistien kautta alla olevien kysymysten avulla. Pienten lasten kanssa vastaukset voidaan käydä jutellen läpi, varttuneempien kanssa voi antaa jokaisen tutkia kuvaa hiljaa mielessään.</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värejä näet? </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muotoja löydät?</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tuoksuja tai hajuja kuvassa voisi olla?</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ääniä kuvassa voisi kuulua?</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asentoja tai liikettä löydät? Kokeile kehollasi!</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Mitä kuvassa tapahtuu?</a:t>
            </a:r>
            <a:endParaRPr>
              <a:solidFill>
                <a:srgbClr val="212529"/>
              </a:solidFill>
              <a:latin typeface="Roboto Mono"/>
              <a:ea typeface="Roboto Mono"/>
              <a:cs typeface="Roboto Mono"/>
              <a:sym typeface="Roboto Mono"/>
            </a:endParaRPr>
          </a:p>
          <a:p>
            <a:pPr indent="-298450" lvl="0" marL="457200" rtl="0" algn="l">
              <a:lnSpc>
                <a:spcPct val="115000"/>
              </a:lnSpc>
              <a:spcBef>
                <a:spcPts val="0"/>
              </a:spcBef>
              <a:spcAft>
                <a:spcPts val="0"/>
              </a:spcAft>
              <a:buClr>
                <a:srgbClr val="212529"/>
              </a:buClr>
              <a:buSzPts val="1100"/>
              <a:buFont typeface="Roboto Mono"/>
              <a:buChar char="●"/>
            </a:pPr>
            <a:r>
              <a:rPr lang="fi-FI">
                <a:solidFill>
                  <a:srgbClr val="212529"/>
                </a:solidFill>
                <a:latin typeface="Roboto Mono"/>
                <a:ea typeface="Roboto Mono"/>
                <a:cs typeface="Roboto Mono"/>
                <a:sym typeface="Roboto Mono"/>
              </a:rPr>
              <a:t>Minkälainen tunnelma kuvasta välittyy?</a:t>
            </a:r>
            <a:endParaRPr>
              <a:solidFill>
                <a:srgbClr val="212529"/>
              </a:solidFill>
              <a:latin typeface="Roboto Mono"/>
              <a:ea typeface="Roboto Mono"/>
              <a:cs typeface="Roboto Mono"/>
              <a:sym typeface="Roboto Mono"/>
            </a:endParaRPr>
          </a:p>
          <a:p>
            <a:pPr indent="-127000" lvl="0" marL="228600" rtl="0" algn="l">
              <a:lnSpc>
                <a:spcPct val="90000"/>
              </a:lnSpc>
              <a:spcBef>
                <a:spcPts val="1000"/>
              </a:spcBef>
              <a:spcAft>
                <a:spcPts val="0"/>
              </a:spcAft>
              <a:buClr>
                <a:schemeClr val="dk1"/>
              </a:buClr>
              <a:buSzPts val="1600"/>
              <a:buFont typeface="Arial"/>
              <a:buNone/>
            </a:pPr>
            <a:r>
              <a:t/>
            </a:r>
            <a:endParaRPr sz="3100">
              <a:solidFill>
                <a:srgbClr val="595959"/>
              </a:solidFill>
              <a:latin typeface="Roboto Mono"/>
              <a:ea typeface="Roboto Mono"/>
              <a:cs typeface="Roboto Mono"/>
              <a:sym typeface="Roboto Mono"/>
            </a:endParaRPr>
          </a:p>
          <a:p>
            <a:pPr indent="0" lvl="0" marL="0" rtl="0" algn="l">
              <a:lnSpc>
                <a:spcPct val="115000"/>
              </a:lnSpc>
              <a:spcBef>
                <a:spcPts val="1600"/>
              </a:spcBef>
              <a:spcAft>
                <a:spcPts val="0"/>
              </a:spcAft>
              <a:buClr>
                <a:schemeClr val="dk1"/>
              </a:buClr>
              <a:buSzPts val="1100"/>
              <a:buFont typeface="Arial"/>
              <a:buNone/>
            </a:pPr>
            <a:r>
              <a:t/>
            </a:r>
            <a:endParaRPr sz="1150">
              <a:solidFill>
                <a:srgbClr val="212529"/>
              </a:solidFill>
              <a:latin typeface="Roboto Mono"/>
              <a:ea typeface="Roboto Mono"/>
              <a:cs typeface="Roboto Mono"/>
              <a:sym typeface="Roboto Mono"/>
            </a:endParaRPr>
          </a:p>
          <a:p>
            <a:pPr indent="0" lvl="0" marL="457200" rtl="0" algn="l">
              <a:lnSpc>
                <a:spcPct val="100000"/>
              </a:lnSpc>
              <a:spcBef>
                <a:spcPts val="0"/>
              </a:spcBef>
              <a:spcAft>
                <a:spcPts val="0"/>
              </a:spcAft>
              <a:buSzPts val="1100"/>
              <a:buNone/>
            </a:pPr>
            <a:r>
              <a:t/>
            </a:r>
            <a:endParaRPr/>
          </a:p>
        </p:txBody>
      </p:sp>
      <p:sp>
        <p:nvSpPr>
          <p:cNvPr id="72" name="Google Shape;72;gd5248d699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i-FI">
                <a:solidFill>
                  <a:srgbClr val="212529"/>
                </a:solidFill>
                <a:latin typeface="Roboto Mono"/>
                <a:ea typeface="Roboto Mono"/>
                <a:cs typeface="Roboto Mono"/>
                <a:sym typeface="Roboto Mono"/>
              </a:rPr>
              <a:t>Ikäryhmästä riippuen pyritään etsimään ennen kaikkea abstrakteja teemoja, joita ei voi koskettaa käsin. Näitä voivat olla esimerkiksi aika, elämä, kuolema, rakkaus, suru, vapaus, kauneus, rumuus, oikea ja väärä.</a:t>
            </a:r>
            <a:r>
              <a:rPr lang="fi-FI" sz="2450">
                <a:solidFill>
                  <a:srgbClr val="212529"/>
                </a:solidFill>
                <a:latin typeface="Roboto Mono"/>
                <a:ea typeface="Roboto Mono"/>
                <a:cs typeface="Roboto Mono"/>
                <a:sym typeface="Roboto Mono"/>
              </a:rPr>
              <a:t> </a:t>
            </a:r>
            <a:endParaRPr/>
          </a:p>
        </p:txBody>
      </p:sp>
      <p:sp>
        <p:nvSpPr>
          <p:cNvPr id="77" name="Google Shape;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50"/>
              <a:buFont typeface="Arial"/>
              <a:buNone/>
            </a:pPr>
            <a:r>
              <a:rPr lang="fi-FI">
                <a:solidFill>
                  <a:srgbClr val="212529"/>
                </a:solidFill>
                <a:latin typeface="Roboto Mono"/>
                <a:ea typeface="Roboto Mono"/>
                <a:cs typeface="Roboto Mono"/>
                <a:sym typeface="Roboto Mono"/>
              </a:rPr>
              <a:t>Jaetaan osallistujille A4-arkki ja kynät. Istutaan ringissä.</a:t>
            </a:r>
            <a:endParaRPr/>
          </a:p>
        </p:txBody>
      </p:sp>
      <p:sp>
        <p:nvSpPr>
          <p:cNvPr id="85" name="Google Shape;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750"/>
              <a:buNone/>
            </a:pPr>
            <a:r>
              <a:rPr lang="fi-FI">
                <a:solidFill>
                  <a:srgbClr val="212529"/>
                </a:solidFill>
                <a:latin typeface="Roboto Mono"/>
                <a:ea typeface="Roboto Mono"/>
                <a:cs typeface="Roboto Mono"/>
                <a:sym typeface="Roboto Mono"/>
              </a:rPr>
              <a:t>Vinkki ohjaajalle: valitse joko vaihtoehto 1 tai vaihtoehto 2. Toisen voit poistaa.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SzPts val="1750"/>
              <a:buNone/>
            </a:pPr>
            <a:r>
              <a:rPr lang="fi-FI">
                <a:solidFill>
                  <a:srgbClr val="212529"/>
                </a:solidFill>
                <a:latin typeface="Roboto Mono"/>
                <a:ea typeface="Roboto Mono"/>
                <a:cs typeface="Roboto Mono"/>
                <a:sym typeface="Roboto Mono"/>
              </a:rPr>
              <a:t>Jaetaan osallistujille A4-arkkeja. Kun kysymykset ovat keskellä Ohjaaja lukee kaikki kysymykset ääneen.</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750"/>
              <a:buFont typeface="Arial"/>
              <a:buNone/>
            </a:pPr>
            <a:r>
              <a:t/>
            </a:r>
            <a:endParaRPr>
              <a:solidFill>
                <a:srgbClr val="212529"/>
              </a:solidFill>
              <a:latin typeface="Roboto Mono"/>
              <a:ea typeface="Roboto Mono"/>
              <a:cs typeface="Roboto Mono"/>
              <a:sym typeface="Roboto Mono"/>
            </a:endParaRPr>
          </a:p>
        </p:txBody>
      </p:sp>
      <p:sp>
        <p:nvSpPr>
          <p:cNvPr id="93" name="Google Shape;9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76323fb4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50"/>
              <a:buFont typeface="Arial"/>
              <a:buNone/>
            </a:pPr>
            <a:r>
              <a:rPr lang="fi-FI">
                <a:solidFill>
                  <a:srgbClr val="212529"/>
                </a:solidFill>
                <a:latin typeface="Roboto Mono"/>
                <a:ea typeface="Roboto Mono"/>
                <a:cs typeface="Roboto Mono"/>
                <a:sym typeface="Roboto Mono"/>
              </a:rPr>
              <a:t>Jaetaan osallistujille äänestysmerkkejä (esim. pieni esine, karkki, pelimerkki tms.) Äänestyslipuke asetetaan sen kysymyksen päälle, josta osallistuja haluaisi keskustella. Eniten ääniä saanut kysymys valitaan aiheeksi. </a:t>
            </a:r>
            <a:endParaRPr>
              <a:solidFill>
                <a:srgbClr val="212529"/>
              </a:solidFill>
              <a:latin typeface="Roboto Mono"/>
              <a:ea typeface="Roboto Mono"/>
              <a:cs typeface="Roboto Mono"/>
              <a:sym typeface="Roboto Mono"/>
            </a:endParaRPr>
          </a:p>
          <a:p>
            <a:pPr indent="0" lvl="0" marL="0" rtl="0" algn="l">
              <a:lnSpc>
                <a:spcPct val="100000"/>
              </a:lnSpc>
              <a:spcBef>
                <a:spcPts val="0"/>
              </a:spcBef>
              <a:spcAft>
                <a:spcPts val="0"/>
              </a:spcAft>
              <a:buSzPts val="1100"/>
              <a:buNone/>
            </a:pPr>
            <a:r>
              <a:t/>
            </a:r>
            <a:endParaRPr/>
          </a:p>
        </p:txBody>
      </p:sp>
      <p:sp>
        <p:nvSpPr>
          <p:cNvPr id="100" name="Google Shape;100;gd76323fb4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50"/>
              <a:buFont typeface="Arial"/>
              <a:buNone/>
            </a:pPr>
            <a:r>
              <a:rPr lang="fi-FI">
                <a:solidFill>
                  <a:srgbClr val="212529"/>
                </a:solidFill>
                <a:latin typeface="Roboto Mono"/>
                <a:ea typeface="Roboto Mono"/>
                <a:cs typeface="Roboto Mono"/>
                <a:sym typeface="Roboto Mono"/>
              </a:rPr>
              <a:t>Jos osallistujien on vaikea tuottaa kysymyksiä tai jos ohjaaja halua ohjata keskustelua tiettyyn teemaan, ohjaaja voi laatia kysymyksiä lapuille. Kysymykset laitetaan hattuun. Osallistujat saavat vuorotellen vetää kysymyksen hatusta. Keskustellaan kysymyksistä kuvan äärellä. </a:t>
            </a:r>
            <a:endParaRPr>
              <a:solidFill>
                <a:srgbClr val="212529"/>
              </a:solidFill>
              <a:latin typeface="Roboto Mono"/>
              <a:ea typeface="Roboto Mono"/>
              <a:cs typeface="Roboto Mono"/>
              <a:sym typeface="Roboto Mono"/>
            </a:endParaRPr>
          </a:p>
          <a:p>
            <a:pPr indent="0" lvl="0" marL="0" rtl="0" algn="l">
              <a:lnSpc>
                <a:spcPct val="100000"/>
              </a:lnSpc>
              <a:spcBef>
                <a:spcPts val="0"/>
              </a:spcBef>
              <a:spcAft>
                <a:spcPts val="0"/>
              </a:spcAft>
              <a:buSzPts val="1100"/>
              <a:buNone/>
            </a:pPr>
            <a:r>
              <a:t/>
            </a:r>
            <a:endParaRPr/>
          </a:p>
        </p:txBody>
      </p:sp>
      <p:sp>
        <p:nvSpPr>
          <p:cNvPr id="108" name="Google Shape;1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76323fb4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50"/>
              <a:buFont typeface="Arial"/>
              <a:buNone/>
            </a:pPr>
            <a:r>
              <a:rPr lang="fi-FI">
                <a:solidFill>
                  <a:srgbClr val="212529"/>
                </a:solidFill>
                <a:latin typeface="Roboto Mono"/>
                <a:ea typeface="Roboto Mono"/>
                <a:cs typeface="Roboto Mono"/>
                <a:sym typeface="Roboto Mono"/>
              </a:rPr>
              <a:t>Ohjaaja pyytää kysymyksen keksinyttä osallistujaa esittelemään kysymyksen ja pohjustamaan aihetta hieman esimerkiksi kertomalla, miten teema ja siitä kumpuava kysymys tuli alunperin mieleen (vaihtoehto 1) TAI lapun nostanut henkilö lukee kysymyksen ääneen (vaihtoehto 2).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850"/>
              <a:buFont typeface="Arial"/>
              <a:buNone/>
            </a:pPr>
            <a:r>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SzPts val="1950"/>
              <a:buNone/>
            </a:pPr>
            <a:r>
              <a:rPr lang="fi-FI">
                <a:solidFill>
                  <a:srgbClr val="212529"/>
                </a:solidFill>
                <a:latin typeface="Roboto Mono"/>
                <a:ea typeface="Roboto Mono"/>
                <a:cs typeface="Roboto Mono"/>
                <a:sym typeface="Roboto Mono"/>
              </a:rPr>
              <a:t>Keskustellaan aiheesta.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fi-FI">
                <a:solidFill>
                  <a:srgbClr val="212529"/>
                </a:solidFill>
                <a:latin typeface="Roboto Mono"/>
                <a:ea typeface="Roboto Mono"/>
                <a:cs typeface="Roboto Mono"/>
                <a:sym typeface="Roboto Mono"/>
              </a:rPr>
              <a:t>Ohjaaja voi käyttää ilmaisuja, kuten: </a:t>
            </a:r>
            <a:endParaRPr>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i="1" lang="fi-FI">
                <a:solidFill>
                  <a:srgbClr val="212529"/>
                </a:solidFill>
                <a:latin typeface="Roboto Mono"/>
                <a:ea typeface="Roboto Mono"/>
                <a:cs typeface="Roboto Mono"/>
                <a:sym typeface="Roboto Mono"/>
              </a:rPr>
              <a:t>“Mikä kuvassa voisi liittyä tähän asiaan?”</a:t>
            </a:r>
            <a:endParaRPr i="1">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750"/>
              <a:buFont typeface="Arial"/>
              <a:buNone/>
            </a:pPr>
            <a:r>
              <a:rPr i="1" lang="fi-FI">
                <a:solidFill>
                  <a:srgbClr val="212529"/>
                </a:solidFill>
                <a:latin typeface="Roboto Mono"/>
                <a:ea typeface="Roboto Mono"/>
                <a:cs typeface="Roboto Mono"/>
                <a:sym typeface="Roboto Mono"/>
              </a:rPr>
              <a:t>“Voiko kuvasta löytää jotain, joka saa ajattelemaan eri tavalla?”</a:t>
            </a:r>
            <a:endParaRPr i="1">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750"/>
              <a:buFont typeface="Arial"/>
              <a:buNone/>
            </a:pPr>
            <a:r>
              <a:rPr i="1" lang="fi-FI">
                <a:solidFill>
                  <a:srgbClr val="212529"/>
                </a:solidFill>
                <a:latin typeface="Roboto Mono"/>
                <a:ea typeface="Roboto Mono"/>
                <a:cs typeface="Roboto Mono"/>
                <a:sym typeface="Roboto Mono"/>
              </a:rPr>
              <a:t>”Helena sanoi, että [kommentti keskustelijalta]”</a:t>
            </a:r>
            <a:endParaRPr i="1">
              <a:solidFill>
                <a:srgbClr val="212529"/>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750"/>
              <a:buFont typeface="Arial"/>
              <a:buNone/>
            </a:pPr>
            <a:r>
              <a:rPr i="1" lang="fi-FI">
                <a:solidFill>
                  <a:srgbClr val="212529"/>
                </a:solidFill>
                <a:latin typeface="Roboto Mono"/>
                <a:ea typeface="Roboto Mono"/>
                <a:cs typeface="Roboto Mono"/>
                <a:sym typeface="Roboto Mono"/>
              </a:rPr>
              <a:t>”Mitä joku, joka ajattelisi tästä asiasta eri tavalla kuin Helena saattaisi sanoa?”</a:t>
            </a:r>
            <a:endParaRPr>
              <a:solidFill>
                <a:srgbClr val="212529"/>
              </a:solidFill>
              <a:latin typeface="Roboto Mono"/>
              <a:ea typeface="Roboto Mono"/>
              <a:cs typeface="Roboto Mono"/>
              <a:sym typeface="Roboto Mono"/>
            </a:endParaRPr>
          </a:p>
          <a:p>
            <a:pPr indent="0" lvl="0" marL="0" rtl="0" algn="l">
              <a:lnSpc>
                <a:spcPct val="100000"/>
              </a:lnSpc>
              <a:spcBef>
                <a:spcPts val="0"/>
              </a:spcBef>
              <a:spcAft>
                <a:spcPts val="0"/>
              </a:spcAft>
              <a:buSzPts val="1100"/>
              <a:buNone/>
            </a:pPr>
            <a:r>
              <a:t/>
            </a:r>
            <a:endParaRPr/>
          </a:p>
        </p:txBody>
      </p:sp>
      <p:sp>
        <p:nvSpPr>
          <p:cNvPr id="116" name="Google Shape;116;gd76323fb4b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d07b4d8f00_0_6"/>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1" name="Google Shape;11;gd07b4d8f00_0_6"/>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gd07b4d8f00_0_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d07b4d8f00_0_38"/>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9" name="Google Shape;49;gd07b4d8f00_0_3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d07b4d8f00_0_41"/>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d07b4d8f00_0_41"/>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3" name="Google Shape;53;gd07b4d8f00_0_4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gd07b4d8f00_0_4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13" name="Shape 13"/>
        <p:cNvGrpSpPr/>
        <p:nvPr/>
      </p:nvGrpSpPr>
      <p:grpSpPr>
        <a:xfrm>
          <a:off x="0" y="0"/>
          <a:ext cx="0" cy="0"/>
          <a:chOff x="0" y="0"/>
          <a:chExt cx="0" cy="0"/>
        </a:xfrm>
      </p:grpSpPr>
      <p:sp>
        <p:nvSpPr>
          <p:cNvPr id="14" name="Google Shape;14;gd07b4d8f00_0_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 name="Google Shape;15;gd07b4d8f00_0_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16" name="Google Shape;16;gd07b4d8f00_0_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gd07b4d8f00_0_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d07b4d8f00_0_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d07b4d8f00_0_1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1" name="Google Shape;21;gd07b4d8f00_0_1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2" name="Google Shape;22;gd07b4d8f00_0_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gd07b4d8f00_0_10"/>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5" name="Google Shape;25;gd07b4d8f00_0_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d07b4d8f00_0_1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d07b4d8f00_0_17"/>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gd07b4d8f00_0_17"/>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d07b4d8f00_0_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d07b4d8f00_0_2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d07b4d8f00_0_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d07b4d8f00_0_2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gd07b4d8f00_0_2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d07b4d8f00_0_2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gd07b4d8f00_0_2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gd07b4d8f00_0_2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d07b4d8f00_0_3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d07b4d8f00_0_3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4" name="Google Shape;44;gd07b4d8f00_0_3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 name="Google Shape;45;gd07b4d8f00_0_32"/>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6" name="Google Shape;46;gd07b4d8f00_0_3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d07b4d8f00_0_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gd07b4d8f00_0_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gd07b4d8f00_0_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filory.files.wordpress.com/2019/02/opas-ajatteluun-filosofiaa-lasten-kanssa-opas-filo.pdf" TargetMode="External"/><Relationship Id="rId5" Type="http://schemas.openxmlformats.org/officeDocument/2006/relationships/hyperlink" Target="https://filory.files.wordpress.com/2019/02/opas-ajatteluun-filosofiaa-lasten-kanssa-opas-filo.pdf" TargetMode="External"/><Relationship Id="rId6" Type="http://schemas.openxmlformats.org/officeDocument/2006/relationships/hyperlink" Target="https://pixabay.com/fi/users/openclipart-vectors-30363/?utm_source=link-attribution&amp;utm_medium=referral&amp;utm_campaign=image&amp;utm_content=154869" TargetMode="External"/><Relationship Id="rId7" Type="http://schemas.openxmlformats.org/officeDocument/2006/relationships/hyperlink" Target="https://pixabay.com/fi/?utm_source=link-attribution&amp;utm_medium=referral&amp;utm_campaign=image&amp;utm_content=154869" TargetMode="External"/><Relationship Id="rId8" Type="http://schemas.openxmlformats.org/officeDocument/2006/relationships/hyperlink" Target="https://pixabay.com/fi/?utm_source=link-attribution&amp;utm_medium=referral&amp;utm_campaign=image&amp;utm_content=15486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d533591b0d_2_4"/>
          <p:cNvSpPr txBox="1"/>
          <p:nvPr/>
        </p:nvSpPr>
        <p:spPr>
          <a:xfrm>
            <a:off x="2798825" y="5560700"/>
            <a:ext cx="6948900" cy="1056900"/>
          </a:xfrm>
          <a:prstGeom prst="rect">
            <a:avLst/>
          </a:prstGeom>
          <a:noFill/>
          <a:ln>
            <a:noFill/>
          </a:ln>
        </p:spPr>
        <p:txBody>
          <a:bodyPr anchorCtr="0" anchor="t" bIns="121900" lIns="121900" spcFirstLastPara="1" rIns="121900" wrap="square" tIns="121900">
            <a:normAutofit fontScale="85000" lnSpcReduction="20000"/>
          </a:bodyPr>
          <a:lstStyle/>
          <a:p>
            <a:pPr indent="0" lvl="0" marL="0" marR="0" rtl="0" algn="ctr">
              <a:lnSpc>
                <a:spcPct val="100000"/>
              </a:lnSpc>
              <a:spcBef>
                <a:spcPts val="0"/>
              </a:spcBef>
              <a:spcAft>
                <a:spcPts val="0"/>
              </a:spcAft>
              <a:buClr>
                <a:srgbClr val="000000"/>
              </a:buClr>
              <a:buSzPct val="100000"/>
              <a:buFont typeface="Arial"/>
              <a:buNone/>
            </a:pPr>
            <a:r>
              <a:rPr b="0" i="0" lang="fi-FI" sz="3700" u="none" cap="none" strike="noStrike">
                <a:solidFill>
                  <a:srgbClr val="595959"/>
                </a:solidFill>
                <a:latin typeface="Roboto Mono"/>
                <a:ea typeface="Roboto Mono"/>
                <a:cs typeface="Roboto Mono"/>
                <a:sym typeface="Roboto Mono"/>
              </a:rPr>
              <a:t>Filosofinen keskustelu </a:t>
            </a:r>
            <a:r>
              <a:rPr lang="fi-FI" sz="3700">
                <a:solidFill>
                  <a:srgbClr val="595959"/>
                </a:solidFill>
                <a:latin typeface="Roboto Mono"/>
                <a:ea typeface="Roboto Mono"/>
                <a:cs typeface="Roboto Mono"/>
                <a:sym typeface="Roboto Mono"/>
              </a:rPr>
              <a:t>taideteoksen inspiroimana</a:t>
            </a:r>
            <a:endParaRPr b="0" i="0" sz="3700" u="none" cap="none" strike="noStrike">
              <a:solidFill>
                <a:srgbClr val="595959"/>
              </a:solidFill>
              <a:latin typeface="Roboto Mono"/>
              <a:ea typeface="Roboto Mono"/>
              <a:cs typeface="Roboto Mono"/>
              <a:sym typeface="Roboto Mono"/>
            </a:endParaRPr>
          </a:p>
        </p:txBody>
      </p:sp>
      <p:pic>
        <p:nvPicPr>
          <p:cNvPr id="61" name="Google Shape;61;gd533591b0d_2_4"/>
          <p:cNvPicPr preferRelativeResize="0"/>
          <p:nvPr/>
        </p:nvPicPr>
        <p:blipFill rotWithShape="1">
          <a:blip r:embed="rId3">
            <a:alphaModFix/>
          </a:blip>
          <a:srcRect b="0" l="0" r="0" t="0"/>
          <a:stretch/>
        </p:blipFill>
        <p:spPr>
          <a:xfrm>
            <a:off x="1706927" y="361975"/>
            <a:ext cx="8778126" cy="4881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d76323fb4b_0_24"/>
          <p:cNvSpPr txBox="1"/>
          <p:nvPr/>
        </p:nvSpPr>
        <p:spPr>
          <a:xfrm>
            <a:off x="1317875" y="3287013"/>
            <a:ext cx="3401100" cy="147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950"/>
              <a:buFont typeface="Arial"/>
              <a:buNone/>
            </a:pPr>
            <a:r>
              <a:rPr lang="fi-FI" sz="2850">
                <a:solidFill>
                  <a:srgbClr val="212529"/>
                </a:solidFill>
                <a:latin typeface="Roboto Mono"/>
                <a:ea typeface="Roboto Mono"/>
                <a:cs typeface="Roboto Mono"/>
                <a:sym typeface="Roboto Mono"/>
              </a:rPr>
              <a:t>Mitä haluaisit vielä sanoa?</a:t>
            </a:r>
            <a:r>
              <a:rPr lang="fi-FI" sz="1950">
                <a:solidFill>
                  <a:srgbClr val="212529"/>
                </a:solidFill>
                <a:latin typeface="Roboto Mono"/>
                <a:ea typeface="Roboto Mono"/>
                <a:cs typeface="Roboto Mono"/>
                <a:sym typeface="Roboto Mono"/>
              </a:rPr>
              <a:t> </a:t>
            </a:r>
            <a:endParaRPr b="0" i="0" sz="18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850"/>
              <a:buFont typeface="Arial"/>
              <a:buNone/>
            </a:pPr>
            <a:r>
              <a:t/>
            </a:r>
            <a:endParaRPr b="0" i="0" sz="1850" u="none" cap="none" strike="noStrike">
              <a:solidFill>
                <a:srgbClr val="212529"/>
              </a:solidFill>
              <a:latin typeface="Roboto Mono"/>
              <a:ea typeface="Roboto Mono"/>
              <a:cs typeface="Roboto Mono"/>
              <a:sym typeface="Roboto Mono"/>
            </a:endParaRPr>
          </a:p>
        </p:txBody>
      </p:sp>
      <p:sp>
        <p:nvSpPr>
          <p:cNvPr id="126" name="Google Shape;126;gd76323fb4b_0_24"/>
          <p:cNvSpPr txBox="1"/>
          <p:nvPr/>
        </p:nvSpPr>
        <p:spPr>
          <a:xfrm>
            <a:off x="1302725" y="2092600"/>
            <a:ext cx="91107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800"/>
              <a:buFont typeface="Arial"/>
              <a:buNone/>
            </a:pPr>
            <a:r>
              <a:rPr b="1" lang="fi-FI" sz="3800">
                <a:solidFill>
                  <a:srgbClr val="212529"/>
                </a:solidFill>
                <a:latin typeface="Roboto Mono"/>
                <a:ea typeface="Roboto Mono"/>
                <a:cs typeface="Roboto Mono"/>
                <a:sym typeface="Roboto Mono"/>
              </a:rPr>
              <a:t>Loppulauseet</a:t>
            </a:r>
            <a:endParaRPr b="1" i="0" sz="3800" u="none" cap="none" strike="noStrike">
              <a:solidFill>
                <a:srgbClr val="212529"/>
              </a:solidFill>
              <a:latin typeface="Roboto Mono"/>
              <a:ea typeface="Roboto Mono"/>
              <a:cs typeface="Roboto Mono"/>
              <a:sym typeface="Roboto Mono"/>
            </a:endParaRPr>
          </a:p>
        </p:txBody>
      </p:sp>
      <p:pic>
        <p:nvPicPr>
          <p:cNvPr id="127" name="Google Shape;127;gd76323fb4b_0_24"/>
          <p:cNvPicPr preferRelativeResize="0"/>
          <p:nvPr/>
        </p:nvPicPr>
        <p:blipFill rotWithShape="1">
          <a:blip r:embed="rId3">
            <a:alphaModFix/>
          </a:blip>
          <a:srcRect b="0" l="0" r="0" t="0"/>
          <a:stretch/>
        </p:blipFill>
        <p:spPr>
          <a:xfrm>
            <a:off x="5662950" y="381376"/>
            <a:ext cx="6095174" cy="60952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fi-FI">
                <a:latin typeface="Roboto Mono"/>
                <a:ea typeface="Roboto Mono"/>
                <a:cs typeface="Roboto Mono"/>
                <a:sym typeface="Roboto Mono"/>
              </a:rPr>
              <a:t>Lähde: </a:t>
            </a:r>
            <a:endParaRPr b="1">
              <a:latin typeface="Roboto Mono"/>
              <a:ea typeface="Roboto Mono"/>
              <a:cs typeface="Roboto Mono"/>
              <a:sym typeface="Roboto Mono"/>
            </a:endParaRPr>
          </a:p>
        </p:txBody>
      </p:sp>
      <p:pic>
        <p:nvPicPr>
          <p:cNvPr id="133" name="Google Shape;133;p9"/>
          <p:cNvPicPr preferRelativeResize="0"/>
          <p:nvPr/>
        </p:nvPicPr>
        <p:blipFill rotWithShape="1">
          <a:blip r:embed="rId3">
            <a:alphaModFix/>
          </a:blip>
          <a:srcRect b="0" l="0" r="0" t="0"/>
          <a:stretch/>
        </p:blipFill>
        <p:spPr>
          <a:xfrm>
            <a:off x="3455450" y="5046150"/>
            <a:ext cx="5281101" cy="1442525"/>
          </a:xfrm>
          <a:prstGeom prst="rect">
            <a:avLst/>
          </a:prstGeom>
          <a:noFill/>
          <a:ln>
            <a:noFill/>
          </a:ln>
        </p:spPr>
      </p:pic>
      <p:sp>
        <p:nvSpPr>
          <p:cNvPr id="134" name="Google Shape;134;p9"/>
          <p:cNvSpPr txBox="1"/>
          <p:nvPr/>
        </p:nvSpPr>
        <p:spPr>
          <a:xfrm>
            <a:off x="838200" y="1802600"/>
            <a:ext cx="9885300" cy="375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50"/>
              <a:buFont typeface="Arial"/>
              <a:buNone/>
            </a:pPr>
            <a:r>
              <a:rPr b="0" i="0" lang="fi-FI" sz="1550" u="none" cap="none" strike="noStrike">
                <a:solidFill>
                  <a:srgbClr val="212529"/>
                </a:solidFill>
                <a:latin typeface="Roboto Mono"/>
                <a:ea typeface="Roboto Mono"/>
                <a:cs typeface="Roboto Mono"/>
                <a:sym typeface="Roboto Mono"/>
              </a:rPr>
              <a:t>Työskentely on muokattu seuraavien aineistojen pohjalta tekijöiden luvalla. </a:t>
            </a:r>
            <a:endParaRPr b="0" i="0" sz="15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50"/>
              <a:buFont typeface="Arial"/>
              <a:buNone/>
            </a:pPr>
            <a:r>
              <a:t/>
            </a:r>
            <a:endParaRPr b="0" i="0" sz="15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50"/>
              <a:buFont typeface="Arial"/>
              <a:buNone/>
            </a:pPr>
            <a:r>
              <a:rPr b="0" i="0" lang="fi-FI" sz="1550" u="none" cap="none" strike="noStrike">
                <a:solidFill>
                  <a:srgbClr val="212529"/>
                </a:solidFill>
                <a:latin typeface="Roboto Mono"/>
                <a:ea typeface="Roboto Mono"/>
                <a:cs typeface="Roboto Mono"/>
                <a:sym typeface="Roboto Mono"/>
              </a:rPr>
              <a:t>Huhtanen, A. (2018) Vedetään hatusta -kysymykset. Teoksessa </a:t>
            </a:r>
            <a:r>
              <a:rPr b="0" i="0" lang="fi-FI" sz="1550" u="sng" cap="none" strike="noStrike">
                <a:solidFill>
                  <a:srgbClr val="0000FF"/>
                </a:solidFill>
                <a:latin typeface="Roboto Mono"/>
                <a:ea typeface="Roboto Mono"/>
                <a:cs typeface="Roboto Mono"/>
                <a:sym typeface="Roboto Mono"/>
                <a:hlinkClick r:id="rId4">
                  <a:extLst>
                    <a:ext uri="{A12FA001-AC4F-418D-AE19-62706E023703}">
                      <ahyp:hlinkClr val="tx"/>
                    </a:ext>
                  </a:extLst>
                </a:hlinkClick>
              </a:rPr>
              <a:t>Opas ajatteluun – Filosofiaa lasten kanssa</a:t>
            </a:r>
            <a:r>
              <a:rPr b="0" i="0" lang="fi-FI" sz="1550" u="sng" cap="none" strike="noStrike">
                <a:solidFill>
                  <a:srgbClr val="0000FF"/>
                </a:solidFill>
                <a:latin typeface="Roboto Mono"/>
                <a:ea typeface="Roboto Mono"/>
                <a:cs typeface="Roboto Mono"/>
                <a:sym typeface="Roboto Mono"/>
              </a:rPr>
              <a:t>. </a:t>
            </a:r>
            <a:r>
              <a:rPr b="0" i="0" lang="fi-FI" sz="1500" u="none" cap="none" strike="noStrike">
                <a:solidFill>
                  <a:schemeClr val="dk1"/>
                </a:solidFill>
                <a:latin typeface="Roboto Mono"/>
                <a:ea typeface="Roboto Mono"/>
                <a:cs typeface="Roboto Mono"/>
                <a:sym typeface="Roboto Mono"/>
              </a:rPr>
              <a:t>Kehittämiskeskus Opinkirjo. </a:t>
            </a:r>
            <a:endParaRPr b="0" i="0" sz="150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rPr b="0" i="0" lang="fi-FI" sz="1500" u="none" cap="none" strike="noStrike">
                <a:solidFill>
                  <a:schemeClr val="dk1"/>
                </a:solidFill>
                <a:latin typeface="Roboto Mono"/>
                <a:ea typeface="Roboto Mono"/>
                <a:cs typeface="Roboto Mono"/>
                <a:sym typeface="Roboto Mono"/>
              </a:rPr>
              <a:t>Liikala, E. (2018) Taidelähtöinen filosofointi. Teoksessa </a:t>
            </a:r>
            <a:r>
              <a:rPr b="0" i="0" lang="fi-FI" sz="1550" u="sng" cap="none" strike="noStrike">
                <a:solidFill>
                  <a:srgbClr val="0000FF"/>
                </a:solidFill>
                <a:latin typeface="Roboto Mono"/>
                <a:ea typeface="Roboto Mono"/>
                <a:cs typeface="Roboto Mono"/>
                <a:sym typeface="Roboto Mono"/>
                <a:hlinkClick r:id="rId5">
                  <a:extLst>
                    <a:ext uri="{A12FA001-AC4F-418D-AE19-62706E023703}">
                      <ahyp:hlinkClr val="tx"/>
                    </a:ext>
                  </a:extLst>
                </a:hlinkClick>
              </a:rPr>
              <a:t>Opas ajatteluun – Filosofiaa lasten kanssa</a:t>
            </a:r>
            <a:r>
              <a:rPr b="0" i="0" lang="fi-FI" sz="1550" u="sng" cap="none" strike="noStrike">
                <a:solidFill>
                  <a:srgbClr val="0000FF"/>
                </a:solidFill>
                <a:latin typeface="Roboto Mono"/>
                <a:ea typeface="Roboto Mono"/>
                <a:cs typeface="Roboto Mono"/>
                <a:sym typeface="Roboto Mono"/>
              </a:rPr>
              <a:t>. </a:t>
            </a:r>
            <a:r>
              <a:rPr b="0" i="0" lang="fi-FI" sz="1500" u="none" cap="none" strike="noStrike">
                <a:solidFill>
                  <a:schemeClr val="dk1"/>
                </a:solidFill>
                <a:latin typeface="Roboto Mono"/>
                <a:ea typeface="Roboto Mono"/>
                <a:cs typeface="Roboto Mono"/>
                <a:sym typeface="Roboto Mono"/>
              </a:rPr>
              <a:t>Kehittämiskeskus Opinkirjo.</a:t>
            </a:r>
            <a:endParaRPr b="0" i="0" sz="150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t/>
            </a:r>
            <a:endParaRPr sz="1500">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t/>
            </a:r>
            <a:endParaRPr b="1" sz="1900">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rPr b="1" lang="fi-FI" sz="1900">
                <a:solidFill>
                  <a:schemeClr val="dk1"/>
                </a:solidFill>
                <a:latin typeface="Roboto Mono"/>
                <a:ea typeface="Roboto Mono"/>
                <a:cs typeface="Roboto Mono"/>
                <a:sym typeface="Roboto Mono"/>
              </a:rPr>
              <a:t>Kuvalähde:</a:t>
            </a:r>
            <a:endParaRPr b="1" sz="1900">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t/>
            </a:r>
            <a:endParaRPr>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500"/>
              <a:buFont typeface="Arial"/>
              <a:buNone/>
            </a:pPr>
            <a:r>
              <a:rPr lang="fi-FI" u="sng">
                <a:solidFill>
                  <a:schemeClr val="hlink"/>
                </a:solidFill>
                <a:latin typeface="Roboto Mono"/>
                <a:ea typeface="Roboto Mono"/>
                <a:cs typeface="Roboto Mono"/>
                <a:sym typeface="Roboto Mono"/>
                <a:hlinkClick r:id="rId6"/>
              </a:rPr>
              <a:t>OpenClipart-Vectors</a:t>
            </a:r>
            <a:r>
              <a:rPr lang="fi-FI">
                <a:solidFill>
                  <a:schemeClr val="dk1"/>
                </a:solidFill>
                <a:uFill>
                  <a:noFill/>
                </a:uFill>
                <a:latin typeface="Roboto Mono"/>
                <a:ea typeface="Roboto Mono"/>
                <a:cs typeface="Roboto Mono"/>
                <a:sym typeface="Roboto Mono"/>
                <a:hlinkClick r:id="rId7">
                  <a:extLst>
                    <a:ext uri="{A12FA001-AC4F-418D-AE19-62706E023703}">
                      <ahyp:hlinkClr val="tx"/>
                    </a:ext>
                  </a:extLst>
                </a:hlinkClick>
              </a:rPr>
              <a:t> </a:t>
            </a:r>
            <a:r>
              <a:rPr lang="fi-FI" u="sng">
                <a:solidFill>
                  <a:schemeClr val="hlink"/>
                </a:solidFill>
                <a:latin typeface="Roboto Mono"/>
                <a:ea typeface="Roboto Mono"/>
                <a:cs typeface="Roboto Mono"/>
                <a:sym typeface="Roboto Mono"/>
                <a:hlinkClick r:id="rId8"/>
              </a:rPr>
              <a:t>Pixabaystä</a:t>
            </a:r>
            <a:r>
              <a:rPr i="0" lang="fi-FI" u="none" cap="none" strike="noStrike">
                <a:solidFill>
                  <a:schemeClr val="dk1"/>
                </a:solidFill>
                <a:latin typeface="Roboto Mono"/>
                <a:ea typeface="Roboto Mono"/>
                <a:cs typeface="Roboto Mono"/>
                <a:sym typeface="Roboto Mono"/>
              </a:rPr>
              <a:t> </a:t>
            </a:r>
            <a:endParaRPr i="0" u="none" cap="none" strike="noStrike">
              <a:solidFill>
                <a:schemeClr val="dk1"/>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450"/>
              <a:buFont typeface="Arial"/>
              <a:buNone/>
            </a:pPr>
            <a:r>
              <a:t/>
            </a:r>
            <a:endParaRPr b="0" i="0" sz="1450" u="sng" cap="none" strike="noStrike">
              <a:solidFill>
                <a:srgbClr val="0000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3"/>
          <p:cNvSpPr/>
          <p:nvPr/>
        </p:nvSpPr>
        <p:spPr>
          <a:xfrm>
            <a:off x="0" y="0"/>
            <a:ext cx="1218900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5200"/>
              <a:buFont typeface="Calibri"/>
              <a:buNone/>
            </a:pPr>
            <a:r>
              <a:t/>
            </a:r>
            <a:endParaRPr b="0" i="0" sz="6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3"/>
          <p:cNvSpPr txBox="1"/>
          <p:nvPr>
            <p:ph type="title"/>
          </p:nvPr>
        </p:nvSpPr>
        <p:spPr>
          <a:xfrm>
            <a:off x="853062" y="90059"/>
            <a:ext cx="6251100" cy="1783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fi-FI" sz="5400">
                <a:latin typeface="Roboto Mono"/>
                <a:ea typeface="Roboto Mono"/>
                <a:cs typeface="Roboto Mono"/>
                <a:sym typeface="Roboto Mono"/>
              </a:rPr>
              <a:t>Tavoitteet</a:t>
            </a:r>
            <a:endParaRPr b="1">
              <a:latin typeface="Roboto Mono"/>
              <a:ea typeface="Roboto Mono"/>
              <a:cs typeface="Roboto Mono"/>
              <a:sym typeface="Roboto Mono"/>
            </a:endParaRPr>
          </a:p>
        </p:txBody>
      </p:sp>
      <p:sp>
        <p:nvSpPr>
          <p:cNvPr id="68" name="Google Shape;68;p3"/>
          <p:cNvSpPr txBox="1"/>
          <p:nvPr>
            <p:ph idx="1" type="body"/>
          </p:nvPr>
        </p:nvSpPr>
        <p:spPr>
          <a:xfrm>
            <a:off x="853050" y="2061375"/>
            <a:ext cx="5923200" cy="405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200"/>
              <a:buNone/>
            </a:pPr>
            <a:r>
              <a:rPr lang="fi-FI" sz="2200"/>
              <a:t>  </a:t>
            </a:r>
            <a:endParaRPr sz="2200">
              <a:latin typeface="Roboto Mono"/>
              <a:ea typeface="Roboto Mono"/>
              <a:cs typeface="Roboto Mono"/>
              <a:sym typeface="Roboto Mono"/>
            </a:endParaRPr>
          </a:p>
          <a:p>
            <a:pPr indent="-228600" lvl="0" marL="228600" rtl="0" algn="l">
              <a:lnSpc>
                <a:spcPct val="90000"/>
              </a:lnSpc>
              <a:spcBef>
                <a:spcPts val="1000"/>
              </a:spcBef>
              <a:spcAft>
                <a:spcPts val="0"/>
              </a:spcAft>
              <a:buClr>
                <a:schemeClr val="dk1"/>
              </a:buClr>
              <a:buSzPts val="2200"/>
              <a:buFont typeface="Roboto Mono"/>
              <a:buChar char="●"/>
            </a:pPr>
            <a:r>
              <a:rPr lang="fi-FI" sz="2200">
                <a:latin typeface="Roboto Mono"/>
                <a:ea typeface="Roboto Mono"/>
                <a:cs typeface="Roboto Mono"/>
                <a:sym typeface="Roboto Mono"/>
              </a:rPr>
              <a:t>Opitaan ilmaisemaan ajatuksia ja kuuntelemaan muita.</a:t>
            </a:r>
            <a:endParaRPr sz="2200">
              <a:latin typeface="Roboto Mono"/>
              <a:ea typeface="Roboto Mono"/>
              <a:cs typeface="Roboto Mono"/>
              <a:sym typeface="Roboto Mono"/>
            </a:endParaRPr>
          </a:p>
          <a:p>
            <a:pPr indent="0" lvl="0" marL="457200" rtl="0" algn="l">
              <a:lnSpc>
                <a:spcPct val="90000"/>
              </a:lnSpc>
              <a:spcBef>
                <a:spcPts val="1000"/>
              </a:spcBef>
              <a:spcAft>
                <a:spcPts val="0"/>
              </a:spcAft>
              <a:buSzPts val="1800"/>
              <a:buNone/>
            </a:pPr>
            <a:r>
              <a:t/>
            </a:r>
            <a:endParaRPr sz="2200">
              <a:latin typeface="Roboto Mono"/>
              <a:ea typeface="Roboto Mono"/>
              <a:cs typeface="Roboto Mono"/>
              <a:sym typeface="Roboto Mono"/>
            </a:endParaRPr>
          </a:p>
          <a:p>
            <a:pPr indent="-228600" lvl="0" marL="228600" rtl="0" algn="l">
              <a:lnSpc>
                <a:spcPct val="90000"/>
              </a:lnSpc>
              <a:spcBef>
                <a:spcPts val="1000"/>
              </a:spcBef>
              <a:spcAft>
                <a:spcPts val="0"/>
              </a:spcAft>
              <a:buClr>
                <a:schemeClr val="dk1"/>
              </a:buClr>
              <a:buSzPts val="2200"/>
              <a:buFont typeface="Roboto Mono"/>
              <a:buChar char="●"/>
            </a:pPr>
            <a:r>
              <a:rPr lang="fi-FI" sz="2200">
                <a:latin typeface="Roboto Mono"/>
                <a:ea typeface="Roboto Mono"/>
                <a:cs typeface="Roboto Mono"/>
                <a:sym typeface="Roboto Mono"/>
              </a:rPr>
              <a:t>Huomataan, miten erilaisia asioita voidaan löytää samasta kuvasta ja miten erilaisia ajatuksia ja tunteita se herättää. </a:t>
            </a:r>
            <a:endParaRPr sz="2200">
              <a:latin typeface="Roboto Mono"/>
              <a:ea typeface="Roboto Mono"/>
              <a:cs typeface="Roboto Mono"/>
              <a:sym typeface="Roboto Mono"/>
            </a:endParaRPr>
          </a:p>
          <a:p>
            <a:pPr indent="0" lvl="0" marL="228600" rtl="0" algn="l">
              <a:lnSpc>
                <a:spcPct val="90000"/>
              </a:lnSpc>
              <a:spcBef>
                <a:spcPts val="1600"/>
              </a:spcBef>
              <a:spcAft>
                <a:spcPts val="0"/>
              </a:spcAft>
              <a:buSzPts val="1800"/>
              <a:buNone/>
            </a:pPr>
            <a:r>
              <a:t/>
            </a:r>
            <a:endParaRPr sz="2200">
              <a:latin typeface="Roboto Mono"/>
              <a:ea typeface="Roboto Mono"/>
              <a:cs typeface="Roboto Mono"/>
              <a:sym typeface="Roboto Mono"/>
            </a:endParaRPr>
          </a:p>
          <a:p>
            <a:pPr indent="-228600" lvl="0" marL="228600" rtl="0" algn="l">
              <a:lnSpc>
                <a:spcPct val="90000"/>
              </a:lnSpc>
              <a:spcBef>
                <a:spcPts val="1600"/>
              </a:spcBef>
              <a:spcAft>
                <a:spcPts val="0"/>
              </a:spcAft>
              <a:buClr>
                <a:schemeClr val="dk1"/>
              </a:buClr>
              <a:buSzPts val="2200"/>
              <a:buFont typeface="Roboto Mono"/>
              <a:buChar char="●"/>
            </a:pPr>
            <a:r>
              <a:rPr lang="fi-FI" sz="2200">
                <a:latin typeface="Roboto Mono"/>
                <a:ea typeface="Roboto Mono"/>
                <a:cs typeface="Roboto Mono"/>
                <a:sym typeface="Roboto Mono"/>
              </a:rPr>
              <a:t>Harjoittellaan perustelemaan näkemyksiä ja tarkastelemaan asioita eri näkökulmista.</a:t>
            </a:r>
            <a:endParaRPr>
              <a:latin typeface="Roboto Mono"/>
              <a:ea typeface="Roboto Mono"/>
              <a:cs typeface="Roboto Mono"/>
              <a:sym typeface="Roboto Mono"/>
            </a:endParaRPr>
          </a:p>
        </p:txBody>
      </p:sp>
      <p:pic>
        <p:nvPicPr>
          <p:cNvPr id="69" name="Google Shape;69;p3"/>
          <p:cNvPicPr preferRelativeResize="0"/>
          <p:nvPr/>
        </p:nvPicPr>
        <p:blipFill rotWithShape="1">
          <a:blip r:embed="rId3">
            <a:alphaModFix/>
          </a:blip>
          <a:srcRect b="0" l="0" r="0" t="0"/>
          <a:stretch/>
        </p:blipFill>
        <p:spPr>
          <a:xfrm>
            <a:off x="6412448" y="741538"/>
            <a:ext cx="5374903" cy="5374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gd5248d6997_0_1"/>
          <p:cNvSpPr txBox="1"/>
          <p:nvPr>
            <p:ph type="title"/>
          </p:nvPr>
        </p:nvSpPr>
        <p:spPr>
          <a:xfrm>
            <a:off x="4529470" y="2525400"/>
            <a:ext cx="2998800" cy="1807200"/>
          </a:xfrm>
          <a:prstGeom prst="rect">
            <a:avLst/>
          </a:prstGeom>
          <a:noFill/>
          <a:ln cap="flat" cmpd="sng" w="9525">
            <a:solidFill>
              <a:srgbClr val="99999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fi-FI" sz="1900">
                <a:latin typeface="Roboto Mono"/>
                <a:ea typeface="Roboto Mono"/>
                <a:cs typeface="Roboto Mono"/>
                <a:sym typeface="Roboto Mono"/>
              </a:rPr>
              <a:t>Sijoita tähän kuva, jota katselette</a:t>
            </a:r>
            <a:endParaRPr b="1" sz="700">
              <a:latin typeface="Roboto Mono"/>
              <a:ea typeface="Roboto Mono"/>
              <a:cs typeface="Roboto Mono"/>
              <a:sym typeface="Roboto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4"/>
          <p:cNvSpPr txBox="1"/>
          <p:nvPr>
            <p:ph type="title"/>
          </p:nvPr>
        </p:nvSpPr>
        <p:spPr>
          <a:xfrm>
            <a:off x="3450588" y="1708250"/>
            <a:ext cx="4839900" cy="180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fi-FI">
                <a:latin typeface="Roboto Mono"/>
                <a:ea typeface="Roboto Mono"/>
                <a:cs typeface="Roboto Mono"/>
                <a:sym typeface="Roboto Mono"/>
              </a:rPr>
              <a:t>Teemasanat</a:t>
            </a:r>
            <a:endParaRPr b="1">
              <a:latin typeface="Roboto Mono"/>
              <a:ea typeface="Roboto Mono"/>
              <a:cs typeface="Roboto Mono"/>
              <a:sym typeface="Roboto Mono"/>
            </a:endParaRPr>
          </a:p>
        </p:txBody>
      </p:sp>
      <p:sp>
        <p:nvSpPr>
          <p:cNvPr id="80" name="Google Shape;80;p4"/>
          <p:cNvSpPr txBox="1"/>
          <p:nvPr>
            <p:ph idx="1" type="body"/>
          </p:nvPr>
        </p:nvSpPr>
        <p:spPr>
          <a:xfrm>
            <a:off x="750000" y="3109575"/>
            <a:ext cx="10241100" cy="1306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70000"/>
              </a:lnSpc>
              <a:spcBef>
                <a:spcPts val="1000"/>
              </a:spcBef>
              <a:spcAft>
                <a:spcPts val="0"/>
              </a:spcAft>
              <a:buSzPct val="48018"/>
              <a:buNone/>
            </a:pPr>
            <a:r>
              <a:t/>
            </a:r>
            <a:endParaRPr sz="2120"/>
          </a:p>
          <a:p>
            <a:pPr indent="0" lvl="0" marL="0" rtl="0" algn="ctr">
              <a:lnSpc>
                <a:spcPct val="115000"/>
              </a:lnSpc>
              <a:spcBef>
                <a:spcPts val="0"/>
              </a:spcBef>
              <a:spcAft>
                <a:spcPts val="0"/>
              </a:spcAft>
              <a:buClr>
                <a:schemeClr val="dk1"/>
              </a:buClr>
              <a:buSzPct val="44897"/>
              <a:buFont typeface="Arial"/>
              <a:buNone/>
            </a:pPr>
            <a:r>
              <a:rPr lang="fi-FI" sz="2450">
                <a:solidFill>
                  <a:srgbClr val="212529"/>
                </a:solidFill>
                <a:latin typeface="Roboto Mono"/>
                <a:ea typeface="Roboto Mono"/>
                <a:cs typeface="Roboto Mono"/>
                <a:sym typeface="Roboto Mono"/>
              </a:rPr>
              <a:t>Kirjaa paperille yksittäisinä sanoina ajatuksia </a:t>
            </a:r>
            <a:r>
              <a:rPr lang="fi-FI" sz="2450">
                <a:solidFill>
                  <a:srgbClr val="212529"/>
                </a:solidFill>
                <a:latin typeface="Roboto Mono"/>
                <a:ea typeface="Roboto Mono"/>
                <a:cs typeface="Roboto Mono"/>
                <a:sym typeface="Roboto Mono"/>
              </a:rPr>
              <a:t>ja tunteita, joita teos teissä herättää. </a:t>
            </a:r>
            <a:endParaRPr sz="2450">
              <a:solidFill>
                <a:srgbClr val="212529"/>
              </a:solidFill>
              <a:latin typeface="Roboto Mono"/>
              <a:ea typeface="Roboto Mono"/>
              <a:cs typeface="Roboto Mono"/>
              <a:sym typeface="Roboto Mono"/>
            </a:endParaRPr>
          </a:p>
          <a:p>
            <a:pPr indent="0" lvl="0" marL="457200" rtl="0" algn="l">
              <a:lnSpc>
                <a:spcPct val="70000"/>
              </a:lnSpc>
              <a:spcBef>
                <a:spcPts val="1000"/>
              </a:spcBef>
              <a:spcAft>
                <a:spcPts val="0"/>
              </a:spcAft>
              <a:buSzPct val="57692"/>
              <a:buNone/>
            </a:pPr>
            <a:r>
              <a:t/>
            </a:r>
            <a:endParaRPr sz="3120">
              <a:latin typeface="Roboto Mono"/>
              <a:ea typeface="Roboto Mono"/>
              <a:cs typeface="Roboto Mono"/>
              <a:sym typeface="Roboto Mono"/>
            </a:endParaRPr>
          </a:p>
        </p:txBody>
      </p:sp>
      <p:pic>
        <p:nvPicPr>
          <p:cNvPr id="81" name="Google Shape;81;p4"/>
          <p:cNvPicPr preferRelativeResize="0"/>
          <p:nvPr/>
        </p:nvPicPr>
        <p:blipFill rotWithShape="1">
          <a:blip r:embed="rId3">
            <a:alphaModFix/>
          </a:blip>
          <a:srcRect b="0" l="0" r="0" t="0"/>
          <a:stretch/>
        </p:blipFill>
        <p:spPr>
          <a:xfrm>
            <a:off x="-1312673" y="4280420"/>
            <a:ext cx="4002226" cy="4002226"/>
          </a:xfrm>
          <a:prstGeom prst="rect">
            <a:avLst/>
          </a:prstGeom>
          <a:noFill/>
          <a:ln>
            <a:noFill/>
          </a:ln>
        </p:spPr>
      </p:pic>
      <p:pic>
        <p:nvPicPr>
          <p:cNvPr id="82" name="Google Shape;82;p4"/>
          <p:cNvPicPr preferRelativeResize="0"/>
          <p:nvPr/>
        </p:nvPicPr>
        <p:blipFill rotWithShape="1">
          <a:blip r:embed="rId3">
            <a:alphaModFix/>
          </a:blip>
          <a:srcRect b="0" l="0" r="0" t="0"/>
          <a:stretch/>
        </p:blipFill>
        <p:spPr>
          <a:xfrm rot="10800000">
            <a:off x="9392627" y="-1193530"/>
            <a:ext cx="4002226" cy="4002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7"/>
          <p:cNvPicPr preferRelativeResize="0"/>
          <p:nvPr/>
        </p:nvPicPr>
        <p:blipFill>
          <a:blip r:embed="rId3">
            <a:alphaModFix/>
          </a:blip>
          <a:stretch>
            <a:fillRect/>
          </a:stretch>
        </p:blipFill>
        <p:spPr>
          <a:xfrm>
            <a:off x="9851550" y="-862501"/>
            <a:ext cx="4944475" cy="4284474"/>
          </a:xfrm>
          <a:prstGeom prst="rect">
            <a:avLst/>
          </a:prstGeom>
          <a:noFill/>
          <a:ln>
            <a:noFill/>
          </a:ln>
        </p:spPr>
      </p:pic>
      <p:pic>
        <p:nvPicPr>
          <p:cNvPr id="88" name="Google Shape;88;p7"/>
          <p:cNvPicPr preferRelativeResize="0"/>
          <p:nvPr/>
        </p:nvPicPr>
        <p:blipFill>
          <a:blip r:embed="rId3">
            <a:alphaModFix/>
          </a:blip>
          <a:stretch>
            <a:fillRect/>
          </a:stretch>
        </p:blipFill>
        <p:spPr>
          <a:xfrm flipH="1">
            <a:off x="-2492225" y="2972275"/>
            <a:ext cx="4734126" cy="4102226"/>
          </a:xfrm>
          <a:prstGeom prst="rect">
            <a:avLst/>
          </a:prstGeom>
          <a:noFill/>
          <a:ln>
            <a:noFill/>
          </a:ln>
        </p:spPr>
      </p:pic>
      <p:sp>
        <p:nvSpPr>
          <p:cNvPr id="89" name="Google Shape;89;p7"/>
          <p:cNvSpPr txBox="1"/>
          <p:nvPr/>
        </p:nvSpPr>
        <p:spPr>
          <a:xfrm>
            <a:off x="1140900" y="2972275"/>
            <a:ext cx="9910200" cy="1593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t/>
            </a:r>
            <a:endParaRPr b="1" i="0" sz="1500" u="none" cap="none" strike="noStrike">
              <a:solidFill>
                <a:srgbClr val="212529"/>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50"/>
              <a:buFont typeface="Arial"/>
              <a:buNone/>
            </a:pPr>
            <a:r>
              <a:rPr b="0" i="0" lang="fi-FI" sz="2250" u="none" cap="none" strike="noStrike">
                <a:solidFill>
                  <a:srgbClr val="212529"/>
                </a:solidFill>
                <a:latin typeface="Roboto Mono"/>
                <a:ea typeface="Roboto Mono"/>
                <a:cs typeface="Roboto Mono"/>
                <a:sym typeface="Roboto Mono"/>
              </a:rPr>
              <a:t>Luetaan vuorotellen teoksen herättämät teemasanat toisille. </a:t>
            </a:r>
            <a:r>
              <a:rPr lang="fi-FI" sz="2250">
                <a:solidFill>
                  <a:srgbClr val="212529"/>
                </a:solidFill>
                <a:latin typeface="Roboto Mono"/>
                <a:ea typeface="Roboto Mono"/>
                <a:cs typeface="Roboto Mono"/>
                <a:sym typeface="Roboto Mono"/>
              </a:rPr>
              <a:t>Voit valita itse kuinka monta sanoistasi haluat jakaa muille.</a:t>
            </a:r>
            <a:r>
              <a:rPr lang="fi-FI" sz="1550">
                <a:solidFill>
                  <a:srgbClr val="212529"/>
                </a:solidFill>
                <a:latin typeface="Roboto Mono"/>
                <a:ea typeface="Roboto Mono"/>
                <a:cs typeface="Roboto Mono"/>
                <a:sym typeface="Roboto Mono"/>
              </a:rPr>
              <a:t> </a:t>
            </a:r>
            <a:endParaRPr b="0" i="0" sz="1550" u="none" cap="none" strike="noStrike">
              <a:solidFill>
                <a:srgbClr val="212529"/>
              </a:solidFill>
              <a:latin typeface="Roboto Mono"/>
              <a:ea typeface="Roboto Mono"/>
              <a:cs typeface="Roboto Mono"/>
              <a:sym typeface="Roboto Mono"/>
            </a:endParaRPr>
          </a:p>
        </p:txBody>
      </p:sp>
      <p:sp>
        <p:nvSpPr>
          <p:cNvPr id="90" name="Google Shape;90;p7"/>
          <p:cNvSpPr txBox="1"/>
          <p:nvPr/>
        </p:nvSpPr>
        <p:spPr>
          <a:xfrm>
            <a:off x="2241900" y="2202775"/>
            <a:ext cx="77082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800"/>
              <a:buFont typeface="Arial"/>
              <a:buNone/>
            </a:pPr>
            <a:r>
              <a:rPr b="1" i="0" lang="fi-FI" sz="3700" u="none" cap="none" strike="noStrike">
                <a:solidFill>
                  <a:srgbClr val="212529"/>
                </a:solidFill>
                <a:latin typeface="Roboto Mono"/>
                <a:ea typeface="Roboto Mono"/>
                <a:cs typeface="Roboto Mono"/>
                <a:sym typeface="Roboto Mono"/>
              </a:rPr>
              <a:t>Taide-elämyksen jakaminen </a:t>
            </a:r>
            <a:endParaRPr b="0" i="0" sz="3700" u="none" cap="none" strike="noStrike">
              <a:solidFill>
                <a:srgbClr val="000000"/>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nvSpPr>
        <p:spPr>
          <a:xfrm>
            <a:off x="1181550" y="2272650"/>
            <a:ext cx="8904900" cy="262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50"/>
              <a:buFont typeface="Arial"/>
              <a:buNone/>
            </a:pPr>
            <a:r>
              <a:t/>
            </a:r>
            <a:endParaRPr b="0" i="0" sz="17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50"/>
              <a:buFont typeface="Arial"/>
              <a:buNone/>
            </a:pPr>
            <a:r>
              <a:rPr b="0" i="0" lang="fi-FI" sz="1750" u="none" cap="none" strike="noStrike">
                <a:solidFill>
                  <a:srgbClr val="212529"/>
                </a:solidFill>
                <a:latin typeface="Roboto Mono"/>
                <a:ea typeface="Roboto Mono"/>
                <a:cs typeface="Roboto Mono"/>
                <a:sym typeface="Roboto Mono"/>
              </a:rPr>
              <a:t>Kirjoit</a:t>
            </a:r>
            <a:r>
              <a:rPr lang="fi-FI" sz="1750">
                <a:solidFill>
                  <a:srgbClr val="212529"/>
                </a:solidFill>
                <a:latin typeface="Roboto Mono"/>
                <a:ea typeface="Roboto Mono"/>
                <a:cs typeface="Roboto Mono"/>
                <a:sym typeface="Roboto Mono"/>
              </a:rPr>
              <a:t>takaa</a:t>
            </a:r>
            <a:r>
              <a:rPr b="0" i="0" lang="fi-FI" sz="1750" u="none" cap="none" strike="noStrike">
                <a:solidFill>
                  <a:srgbClr val="212529"/>
                </a:solidFill>
                <a:latin typeface="Roboto Mono"/>
                <a:ea typeface="Roboto Mono"/>
                <a:cs typeface="Roboto Mono"/>
                <a:sym typeface="Roboto Mono"/>
              </a:rPr>
              <a:t> arkeille kysymyksiä (yksi kysymys/arkki) teoksen herättämistä teemoista hyödyntäen teemasanoja. </a:t>
            </a:r>
            <a:endParaRPr b="0" i="0" sz="17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50"/>
              <a:buFont typeface="Arial"/>
              <a:buNone/>
            </a:pPr>
            <a:r>
              <a:t/>
            </a:r>
            <a:endParaRPr sz="1750">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50"/>
              <a:buFont typeface="Arial"/>
              <a:buNone/>
            </a:pPr>
            <a:r>
              <a:rPr lang="fi-FI" sz="1750">
                <a:solidFill>
                  <a:srgbClr val="212529"/>
                </a:solidFill>
                <a:latin typeface="Roboto Mono"/>
                <a:ea typeface="Roboto Mono"/>
                <a:cs typeface="Roboto Mono"/>
                <a:sym typeface="Roboto Mono"/>
              </a:rPr>
              <a:t>Voit työskennellä yksin</a:t>
            </a:r>
            <a:r>
              <a:rPr b="0" i="0" lang="fi-FI" sz="1750" u="none" cap="none" strike="noStrike">
                <a:solidFill>
                  <a:srgbClr val="212529"/>
                </a:solidFill>
                <a:latin typeface="Roboto Mono"/>
                <a:ea typeface="Roboto Mono"/>
                <a:cs typeface="Roboto Mono"/>
                <a:sym typeface="Roboto Mono"/>
              </a:rPr>
              <a:t> tai parin kanssa. </a:t>
            </a:r>
            <a:endParaRPr b="0" i="0" sz="17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50"/>
              <a:buFont typeface="Arial"/>
              <a:buNone/>
            </a:pPr>
            <a:r>
              <a:t/>
            </a:r>
            <a:endParaRPr b="0" i="0" sz="17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750"/>
              <a:buFont typeface="Arial"/>
              <a:buNone/>
            </a:pPr>
            <a:r>
              <a:rPr lang="fi-FI" sz="1750">
                <a:solidFill>
                  <a:srgbClr val="212529"/>
                </a:solidFill>
                <a:latin typeface="Roboto Mono"/>
                <a:ea typeface="Roboto Mono"/>
                <a:cs typeface="Roboto Mono"/>
                <a:sym typeface="Roboto Mono"/>
              </a:rPr>
              <a:t>Kun kaikki ovat valmiita, a</a:t>
            </a:r>
            <a:r>
              <a:rPr b="0" i="0" lang="fi-FI" sz="1750" u="none" cap="none" strike="noStrike">
                <a:solidFill>
                  <a:srgbClr val="212529"/>
                </a:solidFill>
                <a:latin typeface="Roboto Mono"/>
                <a:ea typeface="Roboto Mono"/>
                <a:cs typeface="Roboto Mono"/>
                <a:sym typeface="Roboto Mono"/>
              </a:rPr>
              <a:t>setetaan kysymykset </a:t>
            </a:r>
            <a:br>
              <a:rPr b="0" i="0" lang="fi-FI" sz="1750" u="none" cap="none" strike="noStrike">
                <a:solidFill>
                  <a:srgbClr val="212529"/>
                </a:solidFill>
                <a:latin typeface="Roboto Mono"/>
                <a:ea typeface="Roboto Mono"/>
                <a:cs typeface="Roboto Mono"/>
                <a:sym typeface="Roboto Mono"/>
              </a:rPr>
            </a:br>
            <a:r>
              <a:rPr b="0" i="0" lang="fi-FI" sz="1750" u="none" cap="none" strike="noStrike">
                <a:solidFill>
                  <a:srgbClr val="212529"/>
                </a:solidFill>
                <a:latin typeface="Roboto Mono"/>
                <a:ea typeface="Roboto Mono"/>
                <a:cs typeface="Roboto Mono"/>
                <a:sym typeface="Roboto Mono"/>
              </a:rPr>
              <a:t>ringin keskelle. </a:t>
            </a:r>
            <a:endParaRPr b="0" i="0" sz="1750" u="none" cap="none" strike="noStrike">
              <a:solidFill>
                <a:srgbClr val="212529"/>
              </a:solidFill>
              <a:latin typeface="Roboto Mono"/>
              <a:ea typeface="Roboto Mono"/>
              <a:cs typeface="Roboto Mono"/>
              <a:sym typeface="Roboto Mono"/>
            </a:endParaRPr>
          </a:p>
        </p:txBody>
      </p:sp>
      <p:sp>
        <p:nvSpPr>
          <p:cNvPr id="96" name="Google Shape;96;p8"/>
          <p:cNvSpPr txBox="1"/>
          <p:nvPr/>
        </p:nvSpPr>
        <p:spPr>
          <a:xfrm>
            <a:off x="1181550" y="803000"/>
            <a:ext cx="9623100" cy="144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800"/>
              <a:buFont typeface="Arial"/>
              <a:buNone/>
            </a:pPr>
            <a:r>
              <a:rPr b="1" i="0" lang="fi-FI" sz="3800" u="none" cap="none" strike="noStrike">
                <a:solidFill>
                  <a:srgbClr val="212529"/>
                </a:solidFill>
                <a:latin typeface="Roboto Mono"/>
                <a:ea typeface="Roboto Mono"/>
                <a:cs typeface="Roboto Mono"/>
                <a:sym typeface="Roboto Mono"/>
              </a:rPr>
              <a:t>Filosofisten kysymysten muodostaminen, vaihtoehto 1.</a:t>
            </a:r>
            <a:endParaRPr b="1" i="0" sz="3800" u="none" cap="none" strike="noStrike">
              <a:solidFill>
                <a:srgbClr val="212529"/>
              </a:solidFill>
              <a:latin typeface="Roboto Mono"/>
              <a:ea typeface="Roboto Mono"/>
              <a:cs typeface="Roboto Mono"/>
              <a:sym typeface="Roboto Mono"/>
            </a:endParaRPr>
          </a:p>
        </p:txBody>
      </p:sp>
      <p:pic>
        <p:nvPicPr>
          <p:cNvPr id="97" name="Google Shape;97;p8"/>
          <p:cNvPicPr preferRelativeResize="0"/>
          <p:nvPr/>
        </p:nvPicPr>
        <p:blipFill rotWithShape="1">
          <a:blip r:embed="rId3">
            <a:alphaModFix/>
          </a:blip>
          <a:srcRect b="0" l="0" r="0" t="0"/>
          <a:stretch/>
        </p:blipFill>
        <p:spPr>
          <a:xfrm>
            <a:off x="7623404" y="2781200"/>
            <a:ext cx="3913345" cy="39133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d76323fb4b_0_12"/>
          <p:cNvSpPr txBox="1"/>
          <p:nvPr/>
        </p:nvSpPr>
        <p:spPr>
          <a:xfrm>
            <a:off x="761400" y="3269600"/>
            <a:ext cx="10669200" cy="1504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50"/>
              <a:buFont typeface="Arial"/>
              <a:buNone/>
            </a:pPr>
            <a:r>
              <a:rPr lang="fi-FI" sz="2750">
                <a:solidFill>
                  <a:srgbClr val="212529"/>
                </a:solidFill>
                <a:latin typeface="Roboto Mono"/>
                <a:ea typeface="Roboto Mono"/>
                <a:cs typeface="Roboto Mono"/>
                <a:sym typeface="Roboto Mono"/>
              </a:rPr>
              <a:t>Aseta äänestysmerkkisi sen kysymyksen päälle, josta haluaisit keskustella.</a:t>
            </a:r>
            <a:endParaRPr b="0" i="0" sz="2750" u="none" cap="none" strike="noStrike">
              <a:solidFill>
                <a:srgbClr val="212529"/>
              </a:solidFill>
              <a:latin typeface="Roboto Mono"/>
              <a:ea typeface="Roboto Mono"/>
              <a:cs typeface="Roboto Mono"/>
              <a:sym typeface="Roboto Mono"/>
            </a:endParaRPr>
          </a:p>
          <a:p>
            <a:pPr indent="0" lvl="0" marL="0" marR="0" rtl="0" algn="ctr">
              <a:lnSpc>
                <a:spcPct val="115000"/>
              </a:lnSpc>
              <a:spcBef>
                <a:spcPts val="0"/>
              </a:spcBef>
              <a:spcAft>
                <a:spcPts val="0"/>
              </a:spcAft>
              <a:buClr>
                <a:srgbClr val="000000"/>
              </a:buClr>
              <a:buSzPts val="1850"/>
              <a:buFont typeface="Arial"/>
              <a:buNone/>
            </a:pPr>
            <a:r>
              <a:t/>
            </a:r>
            <a:endParaRPr b="0" i="0" sz="2250" u="none" cap="none" strike="noStrike">
              <a:solidFill>
                <a:srgbClr val="212529"/>
              </a:solidFill>
              <a:latin typeface="Roboto Mono"/>
              <a:ea typeface="Roboto Mono"/>
              <a:cs typeface="Roboto Mono"/>
              <a:sym typeface="Roboto Mono"/>
            </a:endParaRPr>
          </a:p>
        </p:txBody>
      </p:sp>
      <p:sp>
        <p:nvSpPr>
          <p:cNvPr id="103" name="Google Shape;103;gd76323fb4b_0_12"/>
          <p:cNvSpPr txBox="1"/>
          <p:nvPr/>
        </p:nvSpPr>
        <p:spPr>
          <a:xfrm>
            <a:off x="1540650" y="2255650"/>
            <a:ext cx="91107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800"/>
              <a:buFont typeface="Arial"/>
              <a:buNone/>
            </a:pPr>
            <a:r>
              <a:rPr b="1" i="0" lang="fi-FI" sz="3800" u="none" cap="none" strike="noStrike">
                <a:solidFill>
                  <a:srgbClr val="212529"/>
                </a:solidFill>
                <a:latin typeface="Roboto Mono"/>
                <a:ea typeface="Roboto Mono"/>
                <a:cs typeface="Roboto Mono"/>
                <a:sym typeface="Roboto Mono"/>
              </a:rPr>
              <a:t>Äänestys</a:t>
            </a:r>
            <a:endParaRPr b="1" i="0" sz="3800" u="none" cap="none" strike="noStrike">
              <a:solidFill>
                <a:srgbClr val="212529"/>
              </a:solidFill>
              <a:latin typeface="Roboto Mono"/>
              <a:ea typeface="Roboto Mono"/>
              <a:cs typeface="Roboto Mono"/>
              <a:sym typeface="Roboto Mono"/>
            </a:endParaRPr>
          </a:p>
        </p:txBody>
      </p:sp>
      <p:pic>
        <p:nvPicPr>
          <p:cNvPr id="104" name="Google Shape;104;gd76323fb4b_0_12"/>
          <p:cNvPicPr preferRelativeResize="0"/>
          <p:nvPr/>
        </p:nvPicPr>
        <p:blipFill rotWithShape="1">
          <a:blip r:embed="rId3">
            <a:alphaModFix/>
          </a:blip>
          <a:srcRect b="0" l="0" r="0" t="0"/>
          <a:stretch/>
        </p:blipFill>
        <p:spPr>
          <a:xfrm rot="10800000">
            <a:off x="9392627" y="-1193530"/>
            <a:ext cx="4002226" cy="4002226"/>
          </a:xfrm>
          <a:prstGeom prst="rect">
            <a:avLst/>
          </a:prstGeom>
          <a:noFill/>
          <a:ln>
            <a:noFill/>
          </a:ln>
        </p:spPr>
      </p:pic>
      <p:pic>
        <p:nvPicPr>
          <p:cNvPr id="105" name="Google Shape;105;gd76323fb4b_0_12"/>
          <p:cNvPicPr preferRelativeResize="0"/>
          <p:nvPr/>
        </p:nvPicPr>
        <p:blipFill rotWithShape="1">
          <a:blip r:embed="rId3">
            <a:alphaModFix/>
          </a:blip>
          <a:srcRect b="0" l="0" r="0" t="0"/>
          <a:stretch/>
        </p:blipFill>
        <p:spPr>
          <a:xfrm>
            <a:off x="-1312673" y="4280420"/>
            <a:ext cx="4002226" cy="4002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nvSpPr>
        <p:spPr>
          <a:xfrm>
            <a:off x="761400" y="1556850"/>
            <a:ext cx="10669200" cy="145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50"/>
              <a:buFont typeface="Arial"/>
              <a:buNone/>
            </a:pPr>
            <a:r>
              <a:t/>
            </a:r>
            <a:endParaRPr b="0" i="0" sz="18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850"/>
              <a:buFont typeface="Arial"/>
              <a:buNone/>
            </a:pPr>
            <a:r>
              <a:t/>
            </a:r>
            <a:endParaRPr b="0" i="0" sz="18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850"/>
              <a:buFont typeface="Arial"/>
              <a:buNone/>
            </a:pPr>
            <a:r>
              <a:t/>
            </a:r>
            <a:endParaRPr b="0" i="0" sz="1850" u="none" cap="none" strike="noStrike">
              <a:solidFill>
                <a:srgbClr val="212529"/>
              </a:solidFill>
              <a:latin typeface="Roboto Mono"/>
              <a:ea typeface="Roboto Mono"/>
              <a:cs typeface="Roboto Mono"/>
              <a:sym typeface="Roboto Mono"/>
            </a:endParaRPr>
          </a:p>
          <a:p>
            <a:pPr indent="0" lvl="0" marL="0" marR="0" rtl="0" algn="l">
              <a:lnSpc>
                <a:spcPct val="115000"/>
              </a:lnSpc>
              <a:spcBef>
                <a:spcPts val="0"/>
              </a:spcBef>
              <a:spcAft>
                <a:spcPts val="0"/>
              </a:spcAft>
              <a:buClr>
                <a:srgbClr val="000000"/>
              </a:buClr>
              <a:buSzPts val="1850"/>
              <a:buFont typeface="Arial"/>
              <a:buNone/>
            </a:pPr>
            <a:r>
              <a:t/>
            </a:r>
            <a:endParaRPr b="0" i="0" sz="1850" u="none" cap="none" strike="noStrike">
              <a:solidFill>
                <a:srgbClr val="212529"/>
              </a:solidFill>
              <a:latin typeface="Roboto Mono"/>
              <a:ea typeface="Roboto Mono"/>
              <a:cs typeface="Roboto Mono"/>
              <a:sym typeface="Roboto Mono"/>
            </a:endParaRPr>
          </a:p>
        </p:txBody>
      </p:sp>
      <p:sp>
        <p:nvSpPr>
          <p:cNvPr id="111" name="Google Shape;111;p6"/>
          <p:cNvSpPr txBox="1"/>
          <p:nvPr/>
        </p:nvSpPr>
        <p:spPr>
          <a:xfrm>
            <a:off x="637000" y="393050"/>
            <a:ext cx="9110700" cy="144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800"/>
              <a:buFont typeface="Arial"/>
              <a:buNone/>
            </a:pPr>
            <a:r>
              <a:rPr b="1" i="0" lang="fi-FI" sz="3800" u="none" cap="none" strike="noStrike">
                <a:solidFill>
                  <a:srgbClr val="212529"/>
                </a:solidFill>
                <a:latin typeface="Roboto Mono"/>
                <a:ea typeface="Roboto Mono"/>
                <a:cs typeface="Roboto Mono"/>
                <a:sym typeface="Roboto Mono"/>
              </a:rPr>
              <a:t>Filosofisten kysymysten muodostamine</a:t>
            </a:r>
            <a:r>
              <a:rPr b="1" lang="fi-FI" sz="3800">
                <a:solidFill>
                  <a:srgbClr val="212529"/>
                </a:solidFill>
                <a:latin typeface="Roboto Mono"/>
                <a:ea typeface="Roboto Mono"/>
                <a:cs typeface="Roboto Mono"/>
                <a:sym typeface="Roboto Mono"/>
              </a:rPr>
              <a:t>n</a:t>
            </a:r>
            <a:r>
              <a:rPr b="1" i="0" lang="fi-FI" sz="3800" u="none" cap="none" strike="noStrike">
                <a:solidFill>
                  <a:srgbClr val="212529"/>
                </a:solidFill>
                <a:latin typeface="Roboto Mono"/>
                <a:ea typeface="Roboto Mono"/>
                <a:cs typeface="Roboto Mono"/>
                <a:sym typeface="Roboto Mono"/>
              </a:rPr>
              <a:t>, vaihtoehto 2.</a:t>
            </a:r>
            <a:endParaRPr b="1" i="0" sz="3800" u="none" cap="none" strike="noStrike">
              <a:solidFill>
                <a:srgbClr val="212529"/>
              </a:solidFill>
              <a:latin typeface="Roboto Mono"/>
              <a:ea typeface="Roboto Mono"/>
              <a:cs typeface="Roboto Mono"/>
              <a:sym typeface="Roboto Mono"/>
            </a:endParaRPr>
          </a:p>
        </p:txBody>
      </p:sp>
      <p:sp>
        <p:nvSpPr>
          <p:cNvPr id="112" name="Google Shape;112;p6"/>
          <p:cNvSpPr txBox="1"/>
          <p:nvPr/>
        </p:nvSpPr>
        <p:spPr>
          <a:xfrm>
            <a:off x="6562250" y="3862828"/>
            <a:ext cx="5736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FI" sz="3200">
                <a:latin typeface="Roboto Mono"/>
                <a:ea typeface="Roboto Mono"/>
                <a:cs typeface="Roboto Mono"/>
                <a:sym typeface="Roboto Mono"/>
              </a:rPr>
              <a:t>Vedetään hatusta!</a:t>
            </a:r>
            <a:endParaRPr sz="3600">
              <a:latin typeface="Roboto Mono"/>
              <a:ea typeface="Roboto Mono"/>
              <a:cs typeface="Roboto Mono"/>
              <a:sym typeface="Roboto Mono"/>
            </a:endParaRPr>
          </a:p>
        </p:txBody>
      </p:sp>
      <p:pic>
        <p:nvPicPr>
          <p:cNvPr id="113" name="Google Shape;113;p6"/>
          <p:cNvPicPr preferRelativeResize="0"/>
          <p:nvPr/>
        </p:nvPicPr>
        <p:blipFill>
          <a:blip r:embed="rId3">
            <a:alphaModFix/>
          </a:blip>
          <a:stretch>
            <a:fillRect/>
          </a:stretch>
        </p:blipFill>
        <p:spPr>
          <a:xfrm>
            <a:off x="1503200" y="2560950"/>
            <a:ext cx="3999526" cy="32808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d76323fb4b_0_18"/>
          <p:cNvSpPr txBox="1"/>
          <p:nvPr/>
        </p:nvSpPr>
        <p:spPr>
          <a:xfrm>
            <a:off x="6952425" y="1436638"/>
            <a:ext cx="4599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800"/>
              <a:buFont typeface="Arial"/>
              <a:buNone/>
            </a:pPr>
            <a:r>
              <a:rPr b="1" i="0" lang="fi-FI" sz="3800" u="none" cap="none" strike="noStrike">
                <a:solidFill>
                  <a:srgbClr val="212529"/>
                </a:solidFill>
                <a:latin typeface="Roboto Mono"/>
                <a:ea typeface="Roboto Mono"/>
                <a:cs typeface="Roboto Mono"/>
                <a:sym typeface="Roboto Mono"/>
              </a:rPr>
              <a:t>Keskustel</a:t>
            </a:r>
            <a:r>
              <a:rPr b="1" lang="fi-FI" sz="3800">
                <a:solidFill>
                  <a:srgbClr val="212529"/>
                </a:solidFill>
                <a:latin typeface="Roboto Mono"/>
                <a:ea typeface="Roboto Mono"/>
                <a:cs typeface="Roboto Mono"/>
                <a:sym typeface="Roboto Mono"/>
              </a:rPr>
              <a:t>laan!</a:t>
            </a:r>
            <a:endParaRPr b="1" i="0" sz="3800" u="none" cap="none" strike="noStrike">
              <a:solidFill>
                <a:srgbClr val="212529"/>
              </a:solidFill>
              <a:latin typeface="Roboto Mono"/>
              <a:ea typeface="Roboto Mono"/>
              <a:cs typeface="Roboto Mono"/>
              <a:sym typeface="Roboto Mono"/>
            </a:endParaRPr>
          </a:p>
        </p:txBody>
      </p:sp>
      <p:sp>
        <p:nvSpPr>
          <p:cNvPr id="119" name="Google Shape;119;gd76323fb4b_0_18"/>
          <p:cNvSpPr txBox="1"/>
          <p:nvPr/>
        </p:nvSpPr>
        <p:spPr>
          <a:xfrm>
            <a:off x="7011225" y="2512263"/>
            <a:ext cx="4481400" cy="29091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Roboto Mono"/>
              <a:buChar char="●"/>
            </a:pPr>
            <a:r>
              <a:rPr lang="fi-FI" sz="2200">
                <a:latin typeface="Roboto Mono"/>
                <a:ea typeface="Roboto Mono"/>
                <a:cs typeface="Roboto Mono"/>
                <a:sym typeface="Roboto Mono"/>
              </a:rPr>
              <a:t>Muista kuunnella</a:t>
            </a:r>
            <a:endParaRPr sz="2200">
              <a:latin typeface="Roboto Mono"/>
              <a:ea typeface="Roboto Mono"/>
              <a:cs typeface="Roboto Mono"/>
              <a:sym typeface="Roboto Mono"/>
            </a:endParaRPr>
          </a:p>
          <a:p>
            <a:pPr indent="-368300" lvl="0" marL="457200" rtl="0" algn="l">
              <a:spcBef>
                <a:spcPts val="0"/>
              </a:spcBef>
              <a:spcAft>
                <a:spcPts val="0"/>
              </a:spcAft>
              <a:buSzPts val="2200"/>
              <a:buFont typeface="Roboto Mono"/>
              <a:buChar char="●"/>
            </a:pPr>
            <a:r>
              <a:rPr lang="fi-FI" sz="2200">
                <a:latin typeface="Roboto Mono"/>
                <a:ea typeface="Roboto Mono"/>
                <a:cs typeface="Roboto Mono"/>
                <a:sym typeface="Roboto Mono"/>
              </a:rPr>
              <a:t>Kokeillaan erilaisia ajatuksia  </a:t>
            </a:r>
            <a:endParaRPr sz="2200">
              <a:latin typeface="Roboto Mono"/>
              <a:ea typeface="Roboto Mono"/>
              <a:cs typeface="Roboto Mono"/>
              <a:sym typeface="Roboto Mono"/>
            </a:endParaRPr>
          </a:p>
          <a:p>
            <a:pPr indent="-368300" lvl="0" marL="457200" rtl="0" algn="l">
              <a:spcBef>
                <a:spcPts val="0"/>
              </a:spcBef>
              <a:spcAft>
                <a:spcPts val="0"/>
              </a:spcAft>
              <a:buSzPts val="2200"/>
              <a:buFont typeface="Roboto Mono"/>
              <a:buChar char="●"/>
            </a:pPr>
            <a:r>
              <a:rPr lang="fi-FI" sz="2200">
                <a:latin typeface="Roboto Mono"/>
                <a:ea typeface="Roboto Mono"/>
                <a:cs typeface="Roboto Mono"/>
                <a:sym typeface="Roboto Mono"/>
              </a:rPr>
              <a:t>Voi olla eri mieltä myös itsensä kanssa</a:t>
            </a:r>
            <a:endParaRPr sz="2200">
              <a:latin typeface="Roboto Mono"/>
              <a:ea typeface="Roboto Mono"/>
              <a:cs typeface="Roboto Mono"/>
              <a:sym typeface="Roboto Mono"/>
            </a:endParaRPr>
          </a:p>
          <a:p>
            <a:pPr indent="-368300" lvl="0" marL="457200" rtl="0" algn="l">
              <a:spcBef>
                <a:spcPts val="0"/>
              </a:spcBef>
              <a:spcAft>
                <a:spcPts val="0"/>
              </a:spcAft>
              <a:buSzPts val="2200"/>
              <a:buFont typeface="Roboto Mono"/>
              <a:buChar char="●"/>
            </a:pPr>
            <a:r>
              <a:rPr lang="fi-FI" sz="2200">
                <a:latin typeface="Roboto Mono"/>
                <a:ea typeface="Roboto Mono"/>
                <a:cs typeface="Roboto Mono"/>
                <a:sym typeface="Roboto Mono"/>
              </a:rPr>
              <a:t>Ollaan ystävällisiä</a:t>
            </a:r>
            <a:endParaRPr sz="2200">
              <a:latin typeface="Roboto Mono"/>
              <a:ea typeface="Roboto Mono"/>
              <a:cs typeface="Roboto Mono"/>
              <a:sym typeface="Roboto Mono"/>
            </a:endParaRPr>
          </a:p>
          <a:p>
            <a:pPr indent="0" lvl="0" marL="0" rtl="0" algn="l">
              <a:spcBef>
                <a:spcPts val="0"/>
              </a:spcBef>
              <a:spcAft>
                <a:spcPts val="0"/>
              </a:spcAft>
              <a:buNone/>
            </a:pPr>
            <a:r>
              <a:rPr lang="fi-FI" sz="1700">
                <a:latin typeface="Roboto Mono"/>
                <a:ea typeface="Roboto Mono"/>
                <a:cs typeface="Roboto Mono"/>
                <a:sym typeface="Roboto Mono"/>
              </a:rPr>
              <a:t> </a:t>
            </a:r>
            <a:endParaRPr sz="1700">
              <a:latin typeface="Roboto Mono"/>
              <a:ea typeface="Roboto Mono"/>
              <a:cs typeface="Roboto Mono"/>
              <a:sym typeface="Roboto Mon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0" name="Google Shape;120;gd76323fb4b_0_18"/>
          <p:cNvPicPr preferRelativeResize="0"/>
          <p:nvPr/>
        </p:nvPicPr>
        <p:blipFill rotWithShape="1">
          <a:blip r:embed="rId3">
            <a:alphaModFix/>
          </a:blip>
          <a:srcRect b="0" l="0" r="0" t="0"/>
          <a:stretch/>
        </p:blipFill>
        <p:spPr>
          <a:xfrm>
            <a:off x="663424" y="519623"/>
            <a:ext cx="5818749" cy="5818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2021-04-23T08:02:27Z</dcterms:created>
  <dc:creator>Keränen-Pantsu Raili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0x010100B82011BE3F35B449871FF8EF0C38DD9E</vt:lpwstr>
  </property>
</Properties>
</file>