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Roboto Mon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zImD4GrvTDels7+9ulciJhZcN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obotoMono-bold.fntdata"/><Relationship Id="rId12" Type="http://schemas.openxmlformats.org/officeDocument/2006/relationships/font" Target="fonts/RobotoMon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Mono-boldItalic.fntdata"/><Relationship Id="rId14" Type="http://schemas.openxmlformats.org/officeDocument/2006/relationships/font" Target="fonts/RobotoMono-italic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ialogikasvatus.fi/dialogitaitajat/papukaijat-kouluille-ja-oppilaitoksille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533591b0d_2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d533591b0d_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533591b0d_2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d533591b0d_2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Opettajalle</a:t>
            </a:r>
            <a:r>
              <a:rPr lang="fi-FI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: 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Voit halutessasi pyytää valitsemaan myös enemmän sanoja ja kuvia.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i-FI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Valmiit sanakortit uskontoihin ja etiikkaan liittyvistä sanoista löytyy Dialogitaitajien sivuilta osoitteesta </a:t>
            </a:r>
            <a:r>
              <a:rPr lang="fi-FI" sz="1400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2"/>
              </a:rPr>
              <a:t>https://dialogikasvatus.fi/dialogitaitajat/papukaijat-kouluille-ja-oppilaitoksille/</a:t>
            </a:r>
            <a:r>
              <a:rPr lang="fi-FI" sz="14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endParaRPr sz="14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5248d69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d5248d6997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773bf3ba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i-FI" sz="1000"/>
              <a:t>Opettajalle:</a:t>
            </a:r>
            <a:endParaRPr sz="1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000"/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Harjoitus voidaan tehdä uudestaan uusilla kuvilla ja sanoilla. Vaihtelemalla kuvitusta ja sanoja osallistujia voidaan ohjata käsittelemään eri sisältöjä. Samalla voidaan vaikuttaa vaativuustasoon.  Varhaiskasvatuksessa sekä esi- ja alkuopetuksessa työskentely voidaan toteuttaa pelkillä kuvilla ilman sanoja.</a:t>
            </a:r>
            <a:endParaRPr sz="1000"/>
          </a:p>
        </p:txBody>
      </p:sp>
      <p:sp>
        <p:nvSpPr>
          <p:cNvPr id="89" name="Google Shape;89;gd773bf3ba6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07b4d8f00_0_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d07b4d8f00_0_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d07b4d8f00_0_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07b4d8f00_0_3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d07b4d8f00_0_3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07b4d8f00_0_4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d07b4d8f00_0_4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d07b4d8f00_0_4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d07b4d8f00_0_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07b4d8f00_0_4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d07b4d8f00_0_4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d07b4d8f00_0_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d07b4d8f00_0_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d07b4d8f00_0_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d07b4d8f00_0_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1" name="Google Shape;21;gd07b4d8f00_0_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2" name="Google Shape;22;gd07b4d8f00_0_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d07b4d8f00_0_1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gd07b4d8f00_0_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d07b4d8f00_0_1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d07b4d8f00_0_1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d07b4d8f00_0_1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d07b4d8f00_0_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d07b4d8f00_0_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d07b4d8f00_0_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d07b4d8f00_0_2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d07b4d8f00_0_2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d07b4d8f00_0_2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d07b4d8f00_0_2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d07b4d8f00_0_2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07b4d8f00_0_3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d07b4d8f00_0_3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d07b4d8f00_0_3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d07b4d8f00_0_3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d07b4d8f00_0_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07b4d8f00_0_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d07b4d8f00_0_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d07b4d8f00_0_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cdn-file.pearltrees.com/91/be/d3/91bed38a407e944893aef41479beccbc.bin?response-content-disposition=inline%3B%20filename%3D%22Dialogitaitaja-verkkomateriaali%20Napauta%20alla%20olevaa%20otsikkoa%20avataksesi%20materiaalin.pdf%22&amp;response-content-type=application%2Fpdf&amp;X-Amz-Algorithm=AWS4-HMAC-SHA256&amp;X-Amz-Date=20210507T055943Z&amp;X-Amz-SignedHeaders=host&amp;X-Amz-Expires=3600&amp;X-Amz-Credential=AKIA4SMJHWBJF2UEZM6E%2F20210507%2Feu-west-1%2Fs3%2Faws4_request&amp;X-Amz-Signature=9f734716b673f4e679e35bbe9d44afb1c2f5778983bfec921f82848d55bef9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d533591b0d_2_4"/>
          <p:cNvSpPr txBox="1"/>
          <p:nvPr/>
        </p:nvSpPr>
        <p:spPr>
          <a:xfrm>
            <a:off x="547341" y="5506475"/>
            <a:ext cx="110973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6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fi-FI" sz="37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Papukaijat</a:t>
            </a:r>
            <a:endParaRPr b="0" i="0" sz="3700" u="none" cap="none" strike="noStrik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fi-FI" sz="3700" u="none" cap="none" strike="noStrike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Keskustelu- ja kuunteluharjoitus kuvien ja sanojen avulla</a:t>
            </a:r>
            <a:endParaRPr b="0" i="0" sz="3700" u="none" cap="none" strike="noStrike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1" name="Google Shape;61;gd533591b0d_2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927" y="361975"/>
            <a:ext cx="8778126" cy="48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-6775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 txBox="1"/>
          <p:nvPr>
            <p:ph type="title"/>
          </p:nvPr>
        </p:nvSpPr>
        <p:spPr>
          <a:xfrm>
            <a:off x="853062" y="90059"/>
            <a:ext cx="62511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b="1" lang="fi-FI" sz="5400">
                <a:latin typeface="Roboto Mono"/>
                <a:ea typeface="Roboto Mono"/>
                <a:cs typeface="Roboto Mono"/>
                <a:sym typeface="Roboto Mono"/>
              </a:rPr>
              <a:t>Tavoitteet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853050" y="2242225"/>
            <a:ext cx="5472300" cy="3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rPr lang="fi-FI" sz="2135">
                <a:solidFill>
                  <a:schemeClr val="dk1"/>
                </a:solidFill>
              </a:rPr>
              <a:t>  </a:t>
            </a:r>
            <a:endParaRPr sz="213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75920" lvl="0" marL="457200" rtl="0" algn="l">
              <a:lnSpc>
                <a:spcPct val="87916"/>
              </a:lnSpc>
              <a:spcBef>
                <a:spcPts val="0"/>
              </a:spcBef>
              <a:spcAft>
                <a:spcPts val="0"/>
              </a:spcAft>
              <a:buSzPts val="2320"/>
              <a:buFont typeface="Roboto Mono"/>
              <a:buChar char="●"/>
            </a:pPr>
            <a: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Oppia</a:t>
            </a:r>
            <a: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yhdistelemään asioita toisiinsa</a:t>
            </a:r>
            <a:b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3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75920" lvl="0" marL="457200" rtl="0" algn="l">
              <a:lnSpc>
                <a:spcPct val="87916"/>
              </a:lnSpc>
              <a:spcBef>
                <a:spcPts val="800"/>
              </a:spcBef>
              <a:spcAft>
                <a:spcPts val="0"/>
              </a:spcAft>
              <a:buSzPts val="2320"/>
              <a:buFont typeface="Roboto Mono"/>
              <a:buChar char="●"/>
            </a:pPr>
            <a: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Oppia kertomaan kertomuksia ja kuuntelemaan, mitä toinen sanoo.</a:t>
            </a:r>
            <a:b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3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75920" lvl="0" marL="457200" rtl="0" algn="l">
              <a:lnSpc>
                <a:spcPct val="87916"/>
              </a:lnSpc>
              <a:spcBef>
                <a:spcPts val="800"/>
              </a:spcBef>
              <a:spcAft>
                <a:spcPts val="0"/>
              </a:spcAft>
              <a:buSzPts val="2320"/>
              <a:buFont typeface="Roboto Mono"/>
              <a:buChar char="●"/>
            </a:pPr>
            <a:r>
              <a:rPr lang="fi-FI" sz="232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Huomata miten eri tavalla tulkitsemme ja yhdistelemme asioita mielessämme.</a:t>
            </a:r>
            <a:endParaRPr sz="232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2875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2448" y="741538"/>
            <a:ext cx="5374903" cy="537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533591b0d_2_55"/>
          <p:cNvSpPr txBox="1"/>
          <p:nvPr>
            <p:ph type="title"/>
          </p:nvPr>
        </p:nvSpPr>
        <p:spPr>
          <a:xfrm>
            <a:off x="674000" y="720675"/>
            <a:ext cx="4442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Valmistelu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5" name="Google Shape;75;gd533591b0d_2_55"/>
          <p:cNvSpPr txBox="1"/>
          <p:nvPr>
            <p:ph idx="1" type="body"/>
          </p:nvPr>
        </p:nvSpPr>
        <p:spPr>
          <a:xfrm>
            <a:off x="588475" y="1826350"/>
            <a:ext cx="7069500" cy="4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3810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Työskentely tapahtuu pareittain.</a:t>
            </a: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Jokainen osallistuja valitsee itselleen yhden tai kaksi kuvaa ja saman verran sanoja. Valitse eri kuvia ja sanoja kuin parisi.</a:t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Parilla on maksimissaan yhteensä neljä kuvaa ja neljä sanaa.</a:t>
            </a:r>
            <a:r>
              <a:rPr lang="fi-FI" sz="26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6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SzPts val="1100"/>
              <a:buNone/>
            </a:pPr>
            <a:r>
              <a:t/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6" name="Google Shape;76;gd533591b0d_2_55"/>
          <p:cNvSpPr txBox="1"/>
          <p:nvPr/>
        </p:nvSpPr>
        <p:spPr>
          <a:xfrm>
            <a:off x="7226650" y="1200825"/>
            <a:ext cx="38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7" name="Google Shape;77;gd533591b0d_2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6650" y="324313"/>
            <a:ext cx="7165898" cy="620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5248d6997_0_1"/>
          <p:cNvSpPr/>
          <p:nvPr/>
        </p:nvSpPr>
        <p:spPr>
          <a:xfrm>
            <a:off x="0" y="0"/>
            <a:ext cx="1218900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gd5248d6997_0_1"/>
          <p:cNvSpPr txBox="1"/>
          <p:nvPr>
            <p:ph type="title"/>
          </p:nvPr>
        </p:nvSpPr>
        <p:spPr>
          <a:xfrm>
            <a:off x="870131" y="260200"/>
            <a:ext cx="71757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Työskentely, vaihe 1.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4" name="Google Shape;84;gd5248d6997_0_1"/>
          <p:cNvSpPr txBox="1"/>
          <p:nvPr>
            <p:ph idx="1" type="body"/>
          </p:nvPr>
        </p:nvSpPr>
        <p:spPr>
          <a:xfrm>
            <a:off x="870125" y="1639375"/>
            <a:ext cx="86775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</a:t>
            </a: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akentaa yhteinen tarina laittamalla kuvia ja sanoja peräkkäin tai limittäin. 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Tarinan rakentamisen aikana ei saa puhua mitään. 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Kun kuva-sanasarja on valmis, ensimmäinen parista aloittaa kertomisen. 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Hän kertoo, mitä hänen mielestään kuvasarjassa tapahtuu. Toinen kuuntelee kertomuksen. 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Kuuntelemisen jälkeen kuuntelija yrittää toistaa sen, mitä toinen on äsken sanonut. 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5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 Mono"/>
              <a:buAutoNum type="arabicPeriod"/>
            </a:pPr>
            <a:r>
              <a:rPr lang="fi-FI" sz="20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Jos kertoja on tarkoittanut jotain muuta, hän voi korjata ja tarkentaa asiaa.</a:t>
            </a:r>
            <a:endParaRPr sz="20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127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3050">
              <a:solidFill>
                <a:srgbClr val="21252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5" name="Google Shape;85;gd5248d699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10008452" y="-1529430"/>
            <a:ext cx="4002226" cy="400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d5248d6997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7179996">
            <a:off x="9616552" y="4151347"/>
            <a:ext cx="4002225" cy="400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773bf3ba6_0_3"/>
          <p:cNvSpPr txBox="1"/>
          <p:nvPr>
            <p:ph idx="1" type="body"/>
          </p:nvPr>
        </p:nvSpPr>
        <p:spPr>
          <a:xfrm>
            <a:off x="870125" y="1929550"/>
            <a:ext cx="4800600" cy="2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Vaihdetaan rooleja. Äskeinen papukaija saa nyt kertoa oman tarinansa ja toinen toistaa sen. </a:t>
            </a:r>
            <a:endParaRPr sz="2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4050">
              <a:solidFill>
                <a:srgbClr val="21252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2" name="Google Shape;92;gd773bf3ba6_0_3"/>
          <p:cNvSpPr txBox="1"/>
          <p:nvPr>
            <p:ph type="title"/>
          </p:nvPr>
        </p:nvSpPr>
        <p:spPr>
          <a:xfrm>
            <a:off x="870131" y="260200"/>
            <a:ext cx="71757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Työskentely, vaihe 1.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3" name="Google Shape;93;gd773bf3ba6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2726" y="562553"/>
            <a:ext cx="6034026" cy="6034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>
            <p:ph type="title"/>
          </p:nvPr>
        </p:nvSpPr>
        <p:spPr>
          <a:xfrm>
            <a:off x="5874313" y="289963"/>
            <a:ext cx="4839900" cy="180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Yhteinen koonti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9" name="Google Shape;99;p4"/>
          <p:cNvSpPr txBox="1"/>
          <p:nvPr>
            <p:ph idx="1" type="body"/>
          </p:nvPr>
        </p:nvSpPr>
        <p:spPr>
          <a:xfrm>
            <a:off x="5874325" y="1437038"/>
            <a:ext cx="6168000" cy="49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ct val="48018"/>
              <a:buNone/>
            </a:pPr>
            <a:r>
              <a:t/>
            </a:r>
            <a:endParaRPr sz="212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b="1" sz="2800">
              <a:solidFill>
                <a:srgbClr val="21252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Keskustellaan yhdessä:</a:t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7822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ct val="1000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Mikä mahtoi olla harjoituksen tarkoitus? </a:t>
            </a:r>
            <a:b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7822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Miltä tuntui toistaa se, mitä toinen sanoi? </a:t>
            </a:r>
            <a:b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7822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Mitä koit kuullessasi toisen version tarinasta? </a:t>
            </a:r>
            <a:b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endParaRPr sz="22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57822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 Mono"/>
              <a:buChar char="●"/>
            </a:pPr>
            <a:r>
              <a:rPr lang="fi-FI" sz="2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Millaisia keskustelusääntöjä laatisitte tämän harjoituksen pohjalta?</a:t>
            </a:r>
            <a:endParaRPr sz="3550">
              <a:solidFill>
                <a:srgbClr val="21252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0" name="Google Shape;10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400" y="1131075"/>
            <a:ext cx="4595875" cy="459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fi-FI">
                <a:latin typeface="Roboto Mono"/>
                <a:ea typeface="Roboto Mono"/>
                <a:cs typeface="Roboto Mono"/>
                <a:sym typeface="Roboto Mono"/>
              </a:rPr>
              <a:t>Lähde: 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5450" y="4920175"/>
            <a:ext cx="5281100" cy="144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9"/>
          <p:cNvSpPr txBox="1"/>
          <p:nvPr/>
        </p:nvSpPr>
        <p:spPr>
          <a:xfrm>
            <a:off x="838200" y="1802600"/>
            <a:ext cx="98853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Arial"/>
              <a:buNone/>
            </a:pPr>
            <a:r>
              <a:rPr lang="fi-FI" sz="1550">
                <a:solidFill>
                  <a:srgbClr val="212529"/>
                </a:solidFill>
                <a:latin typeface="Roboto Mono"/>
                <a:ea typeface="Roboto Mono"/>
                <a:cs typeface="Roboto Mono"/>
                <a:sym typeface="Roboto Mono"/>
              </a:rPr>
              <a:t>Ikonen,E. &amp; Vainio, S. (2016) </a:t>
            </a:r>
            <a:r>
              <a:rPr b="0" i="0" lang="fi-FI" sz="1550" u="sng" cap="none" strike="noStrike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Dialogitaitaja.</a:t>
            </a:r>
            <a:r>
              <a:rPr b="0" i="0" lang="fi-FI" sz="1550" u="none" cap="none" strike="noStrike">
                <a:solidFill>
                  <a:srgbClr val="212529"/>
                </a:solidFill>
                <a:latin typeface="Roboto Mono"/>
                <a:ea typeface="Roboto Mono"/>
                <a:cs typeface="Roboto Mono"/>
                <a:sym typeface="Roboto Mono"/>
              </a:rPr>
              <a:t> Agricola-opintokeskus.</a:t>
            </a:r>
            <a:endParaRPr b="0" i="0" sz="145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2021-04-23T08:02:27Z</dcterms:created>
  <dc:creator>Keränen-Pantsu Raili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0x010100B82011BE3F35B449871FF8EF0C38DD9E</vt:lpwstr>
  </property>
</Properties>
</file>