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Roboto Mon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S4SDW641cEy1S5qURa+XjA3cS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regular.fntdata"/><Relationship Id="rId11" Type="http://schemas.openxmlformats.org/officeDocument/2006/relationships/slide" Target="slides/slide7.xml"/><Relationship Id="rId22" Type="http://schemas.openxmlformats.org/officeDocument/2006/relationships/font" Target="fonts/RobotoMono-italic.fntdata"/><Relationship Id="rId10" Type="http://schemas.openxmlformats.org/officeDocument/2006/relationships/slide" Target="slides/slide6.xml"/><Relationship Id="rId21" Type="http://schemas.openxmlformats.org/officeDocument/2006/relationships/font" Target="fonts/RobotoMono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533591b0d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d533591b0d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eabcba00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Yläkoulu ja 5-6.lk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Oletus: Uskonnolliset ihmiset ovat kaikkitietäviä ja luulevat olevansa parempia kuin muut, koska uskovat.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Eikö jokainen ajattele, että oma ajatusmaailma on se oikea?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Missä tilanteessa näkyy, että uskonnolliset ihmiset ovat kaikkitietäviä?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Riittääkö ’parempana ihmisenä olemiseen’ se, että uskoo, vaikka hän ei tee hyviä tekoja? Entä ihminen, joka tekee hyviä tekoja, mutta et usko? Kumpi näistä ihmisisät on parempi, kumpi on arvokkaampi?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deabcba00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eabcba00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</a:t>
            </a: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Voiko toista pakottaa uskomaan?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Mistä tiedät, että Jumala on olemassa?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Jos molemmat osapuolet löytävät perusteluja, millä perusteella voidaan päättää, kumman perustelut ovat paremmat?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Voiko toisen puolesta päättää, uskooko hän vai ei vai onko kyseessä henkilökohtainen valinta?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deabcba004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eabcba00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Yläkoulu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Oletus: uskonto rajoittaa yksilön vapautta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Eikö siis homo voi olla uskovainen?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Miten homoseksuaaleihin suhtaudutaan muissa uskonnoissa? Kuuluko ahdasmielisyys siis uskontoihin?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deabcba00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c6eb77bd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c6eb77bd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5248d69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Lauseet: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(Voit myös keksiä omia lauseita, jotka esimerkiksi yleistävät jotain oman paikkakuntasi tapoja)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Esimerkkilauseita lämmittelyyn.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AutoNum type="arabicPeriod"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Tunnetko itsesi juntiksi / ylimieliseksi, kun asut [paikkakunnalla]?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AutoNum type="arabicPeriod"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Miksi [paikkakunta] pukeutuvat niin hassusti?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AutoNum type="arabicPeriod"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Miksi [paikkakuntalaiset] puhuvat niin kummallisesti?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AutoNum type="arabicPeriod"/>
            </a:pPr>
            <a:r>
              <a:rPr lang="fi-FI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Eikö sinusta ole epäreilua, että [paikkakuntalaisten] täytyy … (tähän joku asia, mitä monet paikkakunnalla asuvat tekevät)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1" name="Google Shape;71;gd5248d699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Kohderyhmä:</a:t>
            </a: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Lauseet 1.-4. alakoulu, yläkoulu, lukio</a:t>
            </a: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Lauseet 5.-7. Yläkoulu ja lukio</a:t>
            </a: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Lause 8. Yläkoulu ja lukio </a:t>
            </a: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Tai opettajan oman harkinnan mukaan. </a:t>
            </a: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Valitaan yhdessä yksi lauseista. </a:t>
            </a:r>
            <a:br>
              <a:rPr lang="fi-FI" sz="11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1" name="Google Shape;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Oletus: uskonto rajoittaa yksilön vapautta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Ovatko kaikki käskyt rajoittavia vai voivatko ne myös ohjata hyvän tekemiseen?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Onko vanhempien käskyt jollain tapaa erilaisia kuin Jumalan käskyt?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bb99617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Mikä ajatus vaikuttaa ruokailuvalintojen takana?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Miksi kasvissyönti ilmastonäkökulmasta näyttäytyy ihailtava kun taas uskontoon perustuvana rajoituksena koetaan yksilön valintaa rajoittavana, ei omana päätöksenä?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dbb99617c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eabcba00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Oletus: Joku muu (uskonto, puoliso) määrittää sen, että naisen pitää käyttää huivia ja se nähdään ongelmallisena tasa-arvon kannalta.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Liittyykö nunnan asusteeseen, joka peittää hiukset, samanlaisia mielikuvia kuin musliminaisen huiviin?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Voiko koulu tai valtio kieltää huivin käyttämisen ja jos, millä perusteella?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Eikö tällöin ole kyse siitä, että joku päättää naisen puolesta hänen pukeutumisensa?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Voidaanko vaatia naisilta lisäpukeutumista, jos asu ei jonkun mielestä ole sopiva?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Voiko nainen itse päättää, miten pukeutuu ja millaisen asun hän kokee itselleen sopivaksi?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deabcba004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eabcba00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Oletus: Erikoinen pukeutuminen tekee uskonnon näkyväksi ja herättää kysymyksiä.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Voidaanko olettaa, että juutalainen mies ei ole naisen kanssa tasa-arvoinen, koska hänen pukeutumistaan säädellään?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Miksi muu tunnistettava pukeutuminen kuten punkkarit, räp-artistit tai gootit koetaan ennen muuta persoonalliseksi ja rohkeaksi, ei niinkään rajoittavaksi tai alistavaksi, toisin kuin uskonnollinen pukeutuminen?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deabcba004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eabcba00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Yläkoulu ja 5-6.lk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Tarkastellaan yhdessä lausetta tienviittojen avulla. Pohditaan, miten lauseen voisi muotoilla toisella tapaa. Jos oppilailta ei tule ehdotuksia, opettaja voi ohjata pohdintaa esim. seuraavasti: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Oletus: uskonnollinen, pyhää kirjaa noudattava elämäntapa on ristiriidassa sivistyneen, tieteellisen elämäntavan kanssa.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Apukysymykset: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Miksi Antiikin Kreikan filosofiset tekstit, jotka on kirjoitettu paljon ennen kristinuskon tai islamin syntyä, ovat edelleen tutkimuksen pohjana ja niitä ihannoidaan?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97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20"/>
              <a:buFont typeface="Calibri"/>
              <a:buChar char="●"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Miksi uskonnolliset ihmiset nähdään sivistymättöminä, vaikka monet kuulut tiedemiehet, kuten painovoiman keksijä Isaac Newton, olivat vahvan uskonnollisia?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fi-FI" sz="112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Muotoillaan yhdessä lause uudestaan siten, että se ei sisällä tarpeettomia oletuksia tai yleistyksiä. </a:t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2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deabcba00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07b4d8f00_0_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d07b4d8f00_0_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d07b4d8f00_0_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07b4d8f00_0_3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d07b4d8f00_0_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07b4d8f00_0_4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d07b4d8f00_0_4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d07b4d8f00_0_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07b4d8f00_0_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07b4d8f00_0_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d07b4d8f00_0_4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d07b4d8f00_0_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d07b4d8f00_0_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d07b4d8f00_0_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07b4d8f00_0_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" name="Google Shape;21;gd07b4d8f00_0_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" name="Google Shape;22;gd07b4d8f00_0_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d07b4d8f00_0_1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d07b4d8f00_0_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07b4d8f00_0_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d07b4d8f00_0_1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d07b4d8f00_0_1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d07b4d8f00_0_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d07b4d8f00_0_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d07b4d8f00_0_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d07b4d8f00_0_2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d07b4d8f00_0_2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d07b4d8f00_0_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07b4d8f00_0_2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d07b4d8f00_0_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d07b4d8f00_0_3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d07b4d8f00_0_3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d07b4d8f00_0_3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d07b4d8f00_0_3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d07b4d8f00_0_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07b4d8f00_0_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d07b4d8f00_0_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d07b4d8f00_0_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533591b0d_2_4"/>
          <p:cNvSpPr txBox="1"/>
          <p:nvPr/>
        </p:nvSpPr>
        <p:spPr>
          <a:xfrm>
            <a:off x="2039850" y="5465825"/>
            <a:ext cx="81123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fi-FI" sz="3700" u="none" cap="none" strike="noStrike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Ristiriitojen ratkaiseminen dialogikorttien avulla</a:t>
            </a:r>
            <a:endParaRPr b="0" i="0" sz="3700" u="none" cap="none" strike="noStrike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1" name="Google Shape;61;gd533591b0d_2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927" y="361975"/>
            <a:ext cx="8778126" cy="48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deabcba00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deabcba004_0_7"/>
          <p:cNvSpPr txBox="1"/>
          <p:nvPr/>
        </p:nvSpPr>
        <p:spPr>
          <a:xfrm>
            <a:off x="8207650" y="1541700"/>
            <a:ext cx="3363600" cy="26781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6. Miksi te uskonnolliset ihmiset ajattelette, että tiedätte kaiken paremmin?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8" name="Google Shape;128;gdeabcba004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deabcba004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deabcba004_0_13"/>
          <p:cNvSpPr txBox="1"/>
          <p:nvPr/>
        </p:nvSpPr>
        <p:spPr>
          <a:xfrm>
            <a:off x="8170800" y="1209850"/>
            <a:ext cx="3363600" cy="22533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8. Kun olet ateisti, mistä voit tietää, ettei Jumalaa ole?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5" name="Google Shape;135;gdeabcba004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deabcba004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deabcba004_0_19"/>
          <p:cNvSpPr txBox="1"/>
          <p:nvPr/>
        </p:nvSpPr>
        <p:spPr>
          <a:xfrm>
            <a:off x="8224400" y="2039450"/>
            <a:ext cx="3552000" cy="14037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9. Miksi kaikki kristityt vihaavat homoja?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2" name="Google Shape;142;gdeabcba004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c6eb77bdc_0_1"/>
          <p:cNvSpPr txBox="1"/>
          <p:nvPr/>
        </p:nvSpPr>
        <p:spPr>
          <a:xfrm>
            <a:off x="818175" y="2570650"/>
            <a:ext cx="9855900" cy="3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06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Roboto Mono"/>
              <a:buChar char="●"/>
            </a:pPr>
            <a: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Asettukaa</a:t>
            </a:r>
            <a: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2-3 hengen ryhmiin. </a:t>
            </a:r>
            <a:b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322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06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Roboto Mono"/>
              <a:buChar char="●"/>
            </a:pPr>
            <a: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Jokainen ryhmä valitsee yhden lauseen ja muotoilee sen </a:t>
            </a:r>
            <a:b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uudestaan. </a:t>
            </a:r>
            <a:b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322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806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Roboto Mono"/>
              <a:buChar char="●"/>
            </a:pPr>
            <a:r>
              <a:rPr lang="fi-FI" sz="322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Kun olette valmiita, vertaillaan uusia muotoiluja yhdessä koko ryhmän kanssa.</a:t>
            </a:r>
            <a:endParaRPr sz="248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8" name="Google Shape;148;gdc6eb77bdc_0_1"/>
          <p:cNvSpPr txBox="1"/>
          <p:nvPr/>
        </p:nvSpPr>
        <p:spPr>
          <a:xfrm>
            <a:off x="818175" y="858950"/>
            <a:ext cx="69792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5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Harjoitellaan!</a:t>
            </a:r>
            <a:endParaRPr b="1" sz="3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" name="Google Shape;149;gdc6eb77bdc_0_1"/>
          <p:cNvSpPr/>
          <p:nvPr/>
        </p:nvSpPr>
        <p:spPr>
          <a:xfrm>
            <a:off x="8520400" y="658125"/>
            <a:ext cx="3178500" cy="1594500"/>
          </a:xfrm>
          <a:prstGeom prst="wedgeEllipseCallout">
            <a:avLst>
              <a:gd fmla="val -43569" name="adj1"/>
              <a:gd fmla="val 81779" name="adj2"/>
            </a:avLst>
          </a:prstGeom>
          <a:solidFill>
            <a:srgbClr val="A5D6C9"/>
          </a:solidFill>
          <a:ln cap="flat" cmpd="sng" w="9525">
            <a:solidFill>
              <a:srgbClr val="A5D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latin typeface="Roboto Mono"/>
                <a:ea typeface="Roboto Mono"/>
                <a:cs typeface="Roboto Mono"/>
                <a:sym typeface="Roboto Mono"/>
              </a:rPr>
              <a:t>Tässä ei ole oikeita muotoiluja. Kokeillaan ja tutkitaan eri vaihtoehtoja!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649050" y="1042350"/>
            <a:ext cx="3322200" cy="2021700"/>
          </a:xfrm>
          <a:prstGeom prst="wedgeEllipseCallout">
            <a:avLst>
              <a:gd fmla="val -52141" name="adj1"/>
              <a:gd fmla="val -59549" name="adj2"/>
            </a:avLst>
          </a:prstGeom>
          <a:solidFill>
            <a:srgbClr val="A5D6C9"/>
          </a:solidFill>
          <a:ln cap="flat" cmpd="sng" w="9525">
            <a:solidFill>
              <a:srgbClr val="A5D6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905" y="67750"/>
            <a:ext cx="6016471" cy="67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789300" y="1461175"/>
            <a:ext cx="3041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fi-FI" sz="15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Kortteja voi hyödyntää myös aidoissa keskustelutilanteissa vaikkapa seuraavalla tavalla.</a:t>
            </a:r>
            <a:endParaRPr b="0" i="0" sz="15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574" y="3170072"/>
            <a:ext cx="3257149" cy="325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Lähde: 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838200" y="1690706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sz="1700">
                <a:latin typeface="Roboto Mono"/>
                <a:ea typeface="Roboto Mono"/>
                <a:cs typeface="Roboto Mono"/>
                <a:sym typeface="Roboto Mono"/>
              </a:rPr>
              <a:t>Ikonen, E. &amp; Vainio, S. (2016) Dialogitaitaja. Agricola-opintokeskus.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sz="1700">
                <a:latin typeface="Roboto Mono"/>
                <a:ea typeface="Roboto Mono"/>
                <a:cs typeface="Roboto Mono"/>
                <a:sym typeface="Roboto Mono"/>
              </a:rPr>
              <a:t>Työskentely on muokattu aineistosta tekijöiden ja julkaisijan luvalla.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450" y="4920175"/>
            <a:ext cx="5281100" cy="14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484650" y="1704400"/>
            <a:ext cx="6823500" cy="52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 Mono"/>
              <a:buChar char="●"/>
            </a:pPr>
            <a: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Oppia ymmärtämään, että tulkitsemme asioita eri tavalla. </a:t>
            </a:r>
            <a:b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5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 Mono"/>
              <a:buChar char="●"/>
            </a:pPr>
            <a: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Oppia purkamaan väärin- ymmärryksiä.</a:t>
            </a:r>
            <a:b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5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500"/>
              <a:buFont typeface="Roboto Mono"/>
              <a:buChar char="●"/>
            </a:pPr>
            <a: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Harjoitella muotoilemaan kysymyksiä siten,</a:t>
            </a:r>
            <a:b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fi-FI" sz="25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että ne eivät loukkaa keskustelukumppania. </a:t>
            </a:r>
            <a:endParaRPr sz="210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0875" y="395387"/>
            <a:ext cx="5499174" cy="60672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>
            <p:ph type="title"/>
          </p:nvPr>
        </p:nvSpPr>
        <p:spPr>
          <a:xfrm>
            <a:off x="484638" y="165325"/>
            <a:ext cx="48399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Tavoitteet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5248d6997_0_1"/>
          <p:cNvSpPr txBox="1"/>
          <p:nvPr>
            <p:ph type="title"/>
          </p:nvPr>
        </p:nvSpPr>
        <p:spPr>
          <a:xfrm>
            <a:off x="484638" y="165325"/>
            <a:ext cx="48399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Lämmittely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gd5248d6997_0_1"/>
          <p:cNvSpPr txBox="1"/>
          <p:nvPr>
            <p:ph idx="1" type="body"/>
          </p:nvPr>
        </p:nvSpPr>
        <p:spPr>
          <a:xfrm>
            <a:off x="484649" y="1527400"/>
            <a:ext cx="102411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-2057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●"/>
            </a:pPr>
            <a:r>
              <a:rPr lang="fi-FI">
                <a:latin typeface="Roboto Mono"/>
                <a:ea typeface="Roboto Mono"/>
                <a:cs typeface="Roboto Mono"/>
                <a:sym typeface="Roboto Mono"/>
              </a:rPr>
              <a:t>Otetaan esille dialogikortit.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20574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●"/>
            </a:pPr>
            <a:r>
              <a:rPr lang="fi-FI">
                <a:latin typeface="Roboto Mono"/>
                <a:ea typeface="Roboto Mono"/>
                <a:cs typeface="Roboto Mono"/>
                <a:sym typeface="Roboto Mono"/>
              </a:rPr>
              <a:t>Kuunnellaan</a:t>
            </a: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 lause</a:t>
            </a:r>
            <a:r>
              <a:rPr lang="fi-FI">
                <a:latin typeface="Roboto Mono"/>
                <a:ea typeface="Roboto Mono"/>
                <a:cs typeface="Roboto Mono"/>
                <a:sym typeface="Roboto Mono"/>
              </a:rPr>
              <a:t>.[Opettaja lukee tämän dian muistiinpanoista]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20574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●"/>
            </a:pPr>
            <a:r>
              <a:rPr lang="fi-FI">
                <a:latin typeface="Roboto Mono"/>
                <a:ea typeface="Roboto Mono"/>
                <a:cs typeface="Roboto Mono"/>
                <a:sym typeface="Roboto Mono"/>
              </a:rPr>
              <a:t>Nostetaan kortti, joka parhaiten kuvaa lauseen herättämää reaktiota.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-20574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oboto Mono"/>
              <a:buChar char="●"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Keskustellaan</a:t>
            </a:r>
            <a:r>
              <a:rPr lang="fi-FI">
                <a:latin typeface="Roboto Mono"/>
                <a:ea typeface="Roboto Mono"/>
                <a:cs typeface="Roboto Mono"/>
                <a:sym typeface="Roboto Mono"/>
              </a:rPr>
              <a:t> yhdessä kortin valinnasta ja perusteluista.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5" name="Google Shape;75;gd5248d699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325" y="2511550"/>
            <a:ext cx="2161000" cy="15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d5248d6997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9975" y="2506938"/>
            <a:ext cx="2161000" cy="155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d5248d6997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8875" y="2506175"/>
            <a:ext cx="2161000" cy="155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d5248d6997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25341" y="2886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/>
        </p:nvSpPr>
        <p:spPr>
          <a:xfrm>
            <a:off x="266050" y="301650"/>
            <a:ext cx="8400900" cy="6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1. Jos Jumala rakastaa teitä, miksi hän koko ajan käskee teitä?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2. Miksi et saa syödä mitä samaa ruokaa kuin me muut?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3. Onko sinusta epäreilua, että musliminaisten pitää peittää hiukset?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4. Miksi juutalaiset miehet pukeutuvat erikoisesti?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5. Eikö teistä ole tyhmää noudattaa kirjaa, jonka ovat kirjoittaneet sivistymättömät ihmiset kauan sitten?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6. Miksi te uskonnolliset ihmiset ajattelette, että tiedätte kaiken paremmin?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7. Kun olet ateisti, mistä voit tietää, ettei Jumalaa ole?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600">
                <a:latin typeface="Roboto Mono"/>
                <a:ea typeface="Roboto Mono"/>
                <a:cs typeface="Roboto Mono"/>
                <a:sym typeface="Roboto Mono"/>
              </a:rPr>
              <a:t>8. Miksi kaikki kristityt vihaavat homoja?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775013" y="1232525"/>
            <a:ext cx="2955900" cy="25242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900">
                <a:latin typeface="Roboto Mono"/>
                <a:ea typeface="Roboto Mono"/>
                <a:cs typeface="Roboto Mono"/>
                <a:sym typeface="Roboto Mono"/>
              </a:rPr>
              <a:t>Mitä kortteja nostaisit esiin jos kuulisit jonkun sanovan näin? 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900">
                <a:latin typeface="Roboto Mono"/>
                <a:ea typeface="Roboto Mono"/>
                <a:cs typeface="Roboto Mono"/>
                <a:sym typeface="Roboto Mono"/>
              </a:rPr>
              <a:t>Valitaan yksi lause uudelleen muotoiltavaksi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15193000" y="2937700"/>
            <a:ext cx="97782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2101" y="4078598"/>
            <a:ext cx="2621749" cy="262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/>
          <p:nvPr/>
        </p:nvSpPr>
        <p:spPr>
          <a:xfrm>
            <a:off x="8345000" y="1287100"/>
            <a:ext cx="3288000" cy="20319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1. Jos Jumala rakastaa teitä, miksi hän koko ajan komentelee teitä?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dbb99617c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dbb99617c2_0_0"/>
          <p:cNvSpPr txBox="1"/>
          <p:nvPr/>
        </p:nvSpPr>
        <p:spPr>
          <a:xfrm>
            <a:off x="8412800" y="1412650"/>
            <a:ext cx="2660400" cy="18285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2. Miksi et saa syödä samaa ruokaa kuin me muut?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0" name="Google Shape;100;gdbb99617c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deabcba004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deabcba004_0_43"/>
          <p:cNvSpPr txBox="1"/>
          <p:nvPr/>
        </p:nvSpPr>
        <p:spPr>
          <a:xfrm>
            <a:off x="8336700" y="1412650"/>
            <a:ext cx="2904300" cy="31032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3. Onko sinusta epäreilua, että musliminaisten pitää peittää hiukset?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7" name="Google Shape;107;gdeabcba004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deabcba004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deabcba004_0_49"/>
          <p:cNvSpPr txBox="1"/>
          <p:nvPr/>
        </p:nvSpPr>
        <p:spPr>
          <a:xfrm>
            <a:off x="8412800" y="1302025"/>
            <a:ext cx="3363600" cy="18285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4. Miksi juutalaiset miehet pukeutuvat erikoisesti?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4" name="Google Shape;114;gdeabcba004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deabcba00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455" y="101157"/>
            <a:ext cx="7265276" cy="66556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deabcba004_0_1"/>
          <p:cNvSpPr txBox="1"/>
          <p:nvPr/>
        </p:nvSpPr>
        <p:spPr>
          <a:xfrm>
            <a:off x="8152350" y="1007075"/>
            <a:ext cx="3363600" cy="3528000"/>
          </a:xfrm>
          <a:prstGeom prst="rect">
            <a:avLst/>
          </a:prstGeom>
          <a:solidFill>
            <a:srgbClr val="A5D6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sz="2400">
                <a:latin typeface="Roboto Mono"/>
                <a:ea typeface="Roboto Mono"/>
                <a:cs typeface="Roboto Mono"/>
                <a:sym typeface="Roboto Mono"/>
              </a:rPr>
              <a:t>5. Eikö teistä ole tyhmää noudattaa kirjaa, jonka ovat kirjoittaneet sivistymättömät ihmiset kauan sitten?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1" name="Google Shape;121;gdeabcba004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6053" y="5157537"/>
            <a:ext cx="2536535" cy="14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2021-04-23T08:02:27Z</dcterms:created>
  <dc:creator>Keränen-Pantsu Raili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0x010100B82011BE3F35B449871FF8EF0C38DD9E</vt:lpwstr>
  </property>
</Properties>
</file>