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7655c0ad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7655c0ad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33f00f9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33f00f9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Missä: esim. kavereiden kanssa, koulussa, kotona, kotona, yhteiskunnassa → arkipäiväisissä keskusteluissa</a:t>
            </a:r>
            <a:endParaRPr/>
          </a:p>
          <a:p>
            <a:pPr indent="0" lvl="0" marL="0" rtl="0" algn="l">
              <a:spcBef>
                <a:spcPts val="0"/>
              </a:spcBef>
              <a:spcAft>
                <a:spcPts val="0"/>
              </a:spcAft>
              <a:buNone/>
            </a:pPr>
            <a:r>
              <a:rPr lang="en"/>
              <a:t>Kenen kanssa: kaverit, opettajat, harrastuksissa, uusia ihmisiä tavatessa…</a:t>
            </a:r>
            <a:endParaRPr/>
          </a:p>
          <a:p>
            <a:pPr indent="0" lvl="0" marL="0" rtl="0" algn="l">
              <a:spcBef>
                <a:spcPts val="0"/>
              </a:spcBef>
              <a:spcAft>
                <a:spcPts val="0"/>
              </a:spcAft>
              <a:buNone/>
            </a:pPr>
            <a:r>
              <a:rPr lang="en"/>
              <a:t>Millaisissa tilanteissa: arkipäivän keskusteluissa, vaikeissa keskusteluissa, toisiin tutustuessa,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33f00f95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33f00f95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Missä: esim. kavereiden kanssa, koulussa, kotona, kotona, yhteiskunnassa → arkipäiväisissä keskusteluissa</a:t>
            </a:r>
            <a:endParaRPr/>
          </a:p>
          <a:p>
            <a:pPr indent="0" lvl="0" marL="0" rtl="0" algn="l">
              <a:spcBef>
                <a:spcPts val="0"/>
              </a:spcBef>
              <a:spcAft>
                <a:spcPts val="0"/>
              </a:spcAft>
              <a:buNone/>
            </a:pPr>
            <a:r>
              <a:rPr lang="en"/>
              <a:t>Kenen kanssa: kaverit, opettajat, harrastuksissa, uusia ihmisiä tavatessa…</a:t>
            </a:r>
            <a:endParaRPr/>
          </a:p>
          <a:p>
            <a:pPr indent="0" lvl="0" marL="0" rtl="0" algn="l">
              <a:spcBef>
                <a:spcPts val="0"/>
              </a:spcBef>
              <a:spcAft>
                <a:spcPts val="0"/>
              </a:spcAft>
              <a:buNone/>
            </a:pPr>
            <a:r>
              <a:rPr lang="en"/>
              <a:t>Millaisissa tilanteissa: arkipäivän keskusteluissa, vaikeissa keskusteluissa, toisiin tutustuessa,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f824f400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f824f400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Aloitusdia oppitunnille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71aa709d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71aa709d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7655c0ad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7655c0ad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Kysymys opiskelijoille mietittäväksi.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7655c0ad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7655c0ad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Määritelmiä on useita, ei vain yhtä ainutta!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71aa709d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71aa709d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7655c0ad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7655c0ad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f824f400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f824f40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71aa709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71aa709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Missä: esim. kavereiden kanssa, koulussa, kotona, kotona, yhteiskunnassa → arkipäiväisissä keskusteluissa</a:t>
            </a:r>
            <a:endParaRPr/>
          </a:p>
          <a:p>
            <a:pPr indent="0" lvl="0" marL="0" rtl="0" algn="l">
              <a:spcBef>
                <a:spcPts val="0"/>
              </a:spcBef>
              <a:spcAft>
                <a:spcPts val="0"/>
              </a:spcAft>
              <a:buNone/>
            </a:pPr>
            <a:r>
              <a:rPr lang="en"/>
              <a:t>Kenen kanssa: kaverit, opettajat, harrastuksissa, uusia ihmisiä tavatessa…</a:t>
            </a:r>
            <a:endParaRPr/>
          </a:p>
          <a:p>
            <a:pPr indent="0" lvl="0" marL="0" rtl="0" algn="l">
              <a:spcBef>
                <a:spcPts val="0"/>
              </a:spcBef>
              <a:spcAft>
                <a:spcPts val="0"/>
              </a:spcAft>
              <a:buNone/>
            </a:pPr>
            <a:r>
              <a:rPr lang="en"/>
              <a:t>Millaisissa tilanteissa: arkipäivän keskusteluissa, vaikeissa keskusteluissa, toisiin tutustuessa,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562475" y="617875"/>
            <a:ext cx="77694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Roboto Mono"/>
                <a:ea typeface="Roboto Mono"/>
                <a:cs typeface="Roboto Mono"/>
                <a:sym typeface="Roboto Mono"/>
              </a:rPr>
              <a:t>[Ohje diasarjan käyttöön: </a:t>
            </a:r>
            <a:r>
              <a:rPr lang="en" sz="1700">
                <a:latin typeface="Roboto Mono"/>
                <a:ea typeface="Roboto Mono"/>
                <a:cs typeface="Roboto Mono"/>
                <a:sym typeface="Roboto Mono"/>
              </a:rPr>
              <a:t>Tämä diasarja toimii kasvattajan tukena opetustilanteissa. Diasarjaa voi myös hyödyntää henkilöstön perehdyttämisessä aiheeseen ja kasvattajien omaan reflektioon. Diasarja sisältää tietoa dialogitaidoista ja niiden harjoittelusta yhdessä lasten ja nuorten kanssa käsiteltäväksi. Diasarja pyrkii osallistamaan lapsia ja nuoria miettimään ja keskustelemaan dialogin merkityksestä ja roolista omassa arjessa. Opettaja voi täydentää dioihin omia ideoitaan ja rytmittää diat oppitunnilla käytettäväksi yhdessä esimerkiksi Dialogitaitajat -materiaalien kanssa. Diasarja toimii myös sellaisenaan dialogitaitojen ja niiden harjoittelun merkityksien esittelyyn.]</a:t>
            </a:r>
            <a:endParaRPr sz="1700">
              <a:latin typeface="Roboto Mono"/>
              <a:ea typeface="Roboto Mono"/>
              <a:cs typeface="Roboto Mono"/>
              <a:sym typeface="Roboto Mono"/>
            </a:endParaRPr>
          </a:p>
        </p:txBody>
      </p:sp>
      <p:pic>
        <p:nvPicPr>
          <p:cNvPr id="55" name="Google Shape;55;p13"/>
          <p:cNvPicPr preferRelativeResize="0"/>
          <p:nvPr/>
        </p:nvPicPr>
        <p:blipFill>
          <a:blip r:embed="rId3">
            <a:alphaModFix/>
          </a:blip>
          <a:stretch>
            <a:fillRect/>
          </a:stretch>
        </p:blipFill>
        <p:spPr>
          <a:xfrm>
            <a:off x="6929899" y="3868153"/>
            <a:ext cx="1902401" cy="1057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p:nvPr/>
        </p:nvSpPr>
        <p:spPr>
          <a:xfrm flipH="1">
            <a:off x="3488975" y="530750"/>
            <a:ext cx="4947600" cy="2502000"/>
          </a:xfrm>
          <a:prstGeom prst="wedgeRoundRectCallout">
            <a:avLst>
              <a:gd fmla="val -38300" name="adj1"/>
              <a:gd fmla="val 73018" name="adj2"/>
              <a:gd fmla="val 0" name="adj3"/>
            </a:avLst>
          </a:prstGeom>
          <a:solidFill>
            <a:srgbClr val="ACDDCD"/>
          </a:solidFill>
          <a:ln cap="flat" cmpd="sng" w="9525">
            <a:solidFill>
              <a:srgbClr val="ACDD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txBox="1"/>
          <p:nvPr/>
        </p:nvSpPr>
        <p:spPr>
          <a:xfrm>
            <a:off x="3641964" y="1012111"/>
            <a:ext cx="46416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latin typeface="Roboto Mono"/>
                <a:ea typeface="Roboto Mono"/>
                <a:cs typeface="Roboto Mono"/>
                <a:sym typeface="Roboto Mono"/>
              </a:rPr>
              <a:t>Keksi tilanteita, joissa olet itse käyttänyt tai olisit tarvinnut dialogitaitoja.</a:t>
            </a:r>
            <a:endParaRPr sz="2200">
              <a:solidFill>
                <a:schemeClr val="dk1"/>
              </a:solidFill>
            </a:endParaRPr>
          </a:p>
        </p:txBody>
      </p:sp>
      <p:pic>
        <p:nvPicPr>
          <p:cNvPr id="116" name="Google Shape;116;p22"/>
          <p:cNvPicPr preferRelativeResize="0"/>
          <p:nvPr/>
        </p:nvPicPr>
        <p:blipFill rotWithShape="1">
          <a:blip r:embed="rId3">
            <a:alphaModFix/>
          </a:blip>
          <a:srcRect b="0" l="0" r="0" t="0"/>
          <a:stretch/>
        </p:blipFill>
        <p:spPr>
          <a:xfrm>
            <a:off x="408624" y="2310476"/>
            <a:ext cx="2652802" cy="26528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p:nvPr/>
        </p:nvSpPr>
        <p:spPr>
          <a:xfrm>
            <a:off x="466450" y="1606575"/>
            <a:ext cx="4842900" cy="2652900"/>
          </a:xfrm>
          <a:prstGeom prst="wedgeRoundRectCallout">
            <a:avLst>
              <a:gd fmla="val -33102" name="adj1"/>
              <a:gd fmla="val 71349" name="adj2"/>
              <a:gd fmla="val 0" name="adj3"/>
            </a:avLst>
          </a:prstGeom>
          <a:solidFill>
            <a:srgbClr val="ACDDCD"/>
          </a:solidFill>
          <a:ln cap="flat" cmpd="sng" w="9525">
            <a:solidFill>
              <a:srgbClr val="ACDD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txBox="1"/>
          <p:nvPr/>
        </p:nvSpPr>
        <p:spPr>
          <a:xfrm>
            <a:off x="852851" y="1828575"/>
            <a:ext cx="4070100" cy="220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Roboto Mono"/>
                <a:ea typeface="Roboto Mono"/>
                <a:cs typeface="Roboto Mono"/>
                <a:sym typeface="Roboto Mono"/>
              </a:rPr>
              <a:t>Muistele aiemmin käymiäsi dialogeja.</a:t>
            </a:r>
            <a:endParaRPr sz="1800">
              <a:solidFill>
                <a:schemeClr val="dk1"/>
              </a:solidFill>
              <a:latin typeface="Roboto Mono"/>
              <a:ea typeface="Roboto Mono"/>
              <a:cs typeface="Roboto Mono"/>
              <a:sym typeface="Roboto Mono"/>
            </a:endParaRPr>
          </a:p>
          <a:p>
            <a:pPr indent="-342900" lvl="0" marL="457200" rtl="0" algn="l">
              <a:lnSpc>
                <a:spcPct val="115000"/>
              </a:lnSpc>
              <a:spcBef>
                <a:spcPts val="1200"/>
              </a:spcBef>
              <a:spcAft>
                <a:spcPts val="0"/>
              </a:spcAft>
              <a:buClr>
                <a:schemeClr val="dk1"/>
              </a:buClr>
              <a:buSzPts val="1800"/>
              <a:buFont typeface="Roboto Mono"/>
              <a:buAutoNum type="alphaLcParenR"/>
            </a:pPr>
            <a:r>
              <a:rPr lang="en" sz="1800">
                <a:solidFill>
                  <a:schemeClr val="dk1"/>
                </a:solidFill>
                <a:latin typeface="Roboto Mono"/>
                <a:ea typeface="Roboto Mono"/>
                <a:cs typeface="Roboto Mono"/>
                <a:sym typeface="Roboto Mono"/>
              </a:rPr>
              <a:t>Miltä sinusta tuntui, kun keskustelu onnistuu?</a:t>
            </a:r>
            <a:endParaRPr sz="1800">
              <a:solidFill>
                <a:schemeClr val="dk1"/>
              </a:solidFill>
              <a:latin typeface="Roboto Mono"/>
              <a:ea typeface="Roboto Mono"/>
              <a:cs typeface="Roboto Mono"/>
              <a:sym typeface="Roboto Mono"/>
            </a:endParaRPr>
          </a:p>
          <a:p>
            <a:pPr indent="-342900" lvl="0" marL="457200" rtl="0" algn="l">
              <a:lnSpc>
                <a:spcPct val="115000"/>
              </a:lnSpc>
              <a:spcBef>
                <a:spcPts val="0"/>
              </a:spcBef>
              <a:spcAft>
                <a:spcPts val="0"/>
              </a:spcAft>
              <a:buClr>
                <a:schemeClr val="dk1"/>
              </a:buClr>
              <a:buSzPts val="1800"/>
              <a:buFont typeface="Roboto Mono"/>
              <a:buAutoNum type="alphaLcParenR"/>
            </a:pPr>
            <a:r>
              <a:rPr lang="en" sz="1800">
                <a:solidFill>
                  <a:schemeClr val="dk1"/>
                </a:solidFill>
                <a:latin typeface="Roboto Mono"/>
                <a:ea typeface="Roboto Mono"/>
                <a:cs typeface="Roboto Mono"/>
                <a:sym typeface="Roboto Mono"/>
              </a:rPr>
              <a:t>Miltä sinusta tuntui, kun keskustelu ei onnistunut?</a:t>
            </a:r>
            <a:endParaRPr sz="1800">
              <a:solidFill>
                <a:schemeClr val="dk1"/>
              </a:solidFill>
              <a:latin typeface="Roboto Mono"/>
              <a:ea typeface="Roboto Mono"/>
              <a:cs typeface="Roboto Mono"/>
              <a:sym typeface="Roboto Mono"/>
            </a:endParaRPr>
          </a:p>
        </p:txBody>
      </p:sp>
      <p:pic>
        <p:nvPicPr>
          <p:cNvPr id="123" name="Google Shape;123;p23"/>
          <p:cNvPicPr preferRelativeResize="0"/>
          <p:nvPr/>
        </p:nvPicPr>
        <p:blipFill rotWithShape="1">
          <a:blip r:embed="rId3">
            <a:alphaModFix/>
          </a:blip>
          <a:srcRect b="0" l="0" r="0" t="0"/>
          <a:stretch/>
        </p:blipFill>
        <p:spPr>
          <a:xfrm>
            <a:off x="5911224" y="-81049"/>
            <a:ext cx="2652802" cy="26528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oboto Mono"/>
                <a:ea typeface="Roboto Mono"/>
                <a:cs typeface="Roboto Mono"/>
                <a:sym typeface="Roboto Mono"/>
              </a:rPr>
              <a:t>Tehtävä 1, 2, ...</a:t>
            </a:r>
            <a:endParaRPr b="1">
              <a:latin typeface="Roboto Mono"/>
              <a:ea typeface="Roboto Mono"/>
              <a:cs typeface="Roboto Mono"/>
              <a:sym typeface="Roboto Mono"/>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latin typeface="Roboto Mono"/>
                <a:ea typeface="Roboto Mono"/>
                <a:cs typeface="Roboto Mono"/>
                <a:sym typeface="Roboto Mono"/>
              </a:rPr>
              <a:t>[</a:t>
            </a:r>
            <a:r>
              <a:rPr lang="en">
                <a:latin typeface="Roboto Mono"/>
                <a:ea typeface="Roboto Mono"/>
                <a:cs typeface="Roboto Mono"/>
                <a:sym typeface="Roboto Mono"/>
              </a:rPr>
              <a:t>Opettaja / ohjaaja, tähän voit kirjoittaa kuvauksen ja ohjeet omalle ryhmällesi]</a:t>
            </a:r>
            <a:endParaRPr>
              <a:latin typeface="Roboto Mono"/>
              <a:ea typeface="Roboto Mono"/>
              <a:cs typeface="Roboto Mono"/>
              <a:sym typeface="Roboto Mono"/>
            </a:endParaRPr>
          </a:p>
        </p:txBody>
      </p:sp>
      <p:pic>
        <p:nvPicPr>
          <p:cNvPr id="130" name="Google Shape;130;p24"/>
          <p:cNvPicPr preferRelativeResize="0"/>
          <p:nvPr/>
        </p:nvPicPr>
        <p:blipFill>
          <a:blip r:embed="rId3">
            <a:alphaModFix/>
          </a:blip>
          <a:stretch>
            <a:fillRect/>
          </a:stretch>
        </p:blipFill>
        <p:spPr>
          <a:xfrm>
            <a:off x="2514600" y="3999700"/>
            <a:ext cx="4114800" cy="112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311700" y="4256050"/>
            <a:ext cx="8520600" cy="792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2800">
                <a:solidFill>
                  <a:schemeClr val="dk1"/>
                </a:solidFill>
                <a:latin typeface="Roboto Mono"/>
                <a:ea typeface="Roboto Mono"/>
                <a:cs typeface="Roboto Mono"/>
                <a:sym typeface="Roboto Mono"/>
              </a:rPr>
              <a:t>Dialogitaidoista</a:t>
            </a:r>
            <a:endParaRPr sz="2800">
              <a:solidFill>
                <a:schemeClr val="dk1"/>
              </a:solidFill>
              <a:latin typeface="Roboto Mono"/>
              <a:ea typeface="Roboto Mono"/>
              <a:cs typeface="Roboto Mono"/>
              <a:sym typeface="Roboto Mono"/>
            </a:endParaRPr>
          </a:p>
        </p:txBody>
      </p:sp>
      <p:pic>
        <p:nvPicPr>
          <p:cNvPr id="61" name="Google Shape;61;p14"/>
          <p:cNvPicPr preferRelativeResize="0"/>
          <p:nvPr/>
        </p:nvPicPr>
        <p:blipFill>
          <a:blip r:embed="rId3">
            <a:alphaModFix/>
          </a:blip>
          <a:stretch>
            <a:fillRect/>
          </a:stretch>
        </p:blipFill>
        <p:spPr>
          <a:xfrm>
            <a:off x="1047143" y="184375"/>
            <a:ext cx="7049706" cy="3920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566825" y="567850"/>
            <a:ext cx="3255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oboto Mono"/>
                <a:ea typeface="Roboto Mono"/>
                <a:cs typeface="Roboto Mono"/>
                <a:sym typeface="Roboto Mono"/>
              </a:rPr>
              <a:t>Aloitus</a:t>
            </a:r>
            <a:endParaRPr b="1">
              <a:latin typeface="Roboto Mono"/>
              <a:ea typeface="Roboto Mono"/>
              <a:cs typeface="Roboto Mono"/>
              <a:sym typeface="Roboto Mono"/>
            </a:endParaRPr>
          </a:p>
        </p:txBody>
      </p:sp>
      <p:sp>
        <p:nvSpPr>
          <p:cNvPr id="67" name="Google Shape;67;p15"/>
          <p:cNvSpPr txBox="1"/>
          <p:nvPr/>
        </p:nvSpPr>
        <p:spPr>
          <a:xfrm>
            <a:off x="578400" y="1307500"/>
            <a:ext cx="7987200" cy="316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Roboto Mono"/>
                <a:ea typeface="Roboto Mono"/>
                <a:cs typeface="Roboto Mono"/>
                <a:sym typeface="Roboto Mono"/>
              </a:rPr>
              <a:t>[Opettaja, täydennä ja muokkaa </a:t>
            </a:r>
            <a:br>
              <a:rPr lang="en" sz="1800">
                <a:solidFill>
                  <a:schemeClr val="dk1"/>
                </a:solidFill>
                <a:latin typeface="Roboto Mono"/>
                <a:ea typeface="Roboto Mono"/>
                <a:cs typeface="Roboto Mono"/>
                <a:sym typeface="Roboto Mono"/>
              </a:rPr>
            </a:br>
            <a:r>
              <a:rPr lang="en" sz="1800">
                <a:solidFill>
                  <a:schemeClr val="dk1"/>
                </a:solidFill>
                <a:latin typeface="Roboto Mono"/>
                <a:ea typeface="Roboto Mono"/>
                <a:cs typeface="Roboto Mono"/>
                <a:sym typeface="Roboto Mono"/>
              </a:rPr>
              <a:t>tähän, mitä tänään käsitellään]</a:t>
            </a:r>
            <a:endParaRPr sz="1800">
              <a:solidFill>
                <a:schemeClr val="dk1"/>
              </a:solidFill>
              <a:latin typeface="Roboto Mono"/>
              <a:ea typeface="Roboto Mono"/>
              <a:cs typeface="Roboto Mono"/>
              <a:sym typeface="Roboto Mono"/>
            </a:endParaRPr>
          </a:p>
          <a:p>
            <a:pPr indent="-342900" lvl="0" marL="457200" rtl="0" algn="l">
              <a:lnSpc>
                <a:spcPct val="115000"/>
              </a:lnSpc>
              <a:spcBef>
                <a:spcPts val="1200"/>
              </a:spcBef>
              <a:spcAft>
                <a:spcPts val="0"/>
              </a:spcAft>
              <a:buClr>
                <a:schemeClr val="dk1"/>
              </a:buClr>
              <a:buSzPts val="1800"/>
              <a:buFont typeface="Roboto Mono"/>
              <a:buChar char="●"/>
            </a:pPr>
            <a:r>
              <a:rPr lang="en" sz="1800">
                <a:solidFill>
                  <a:schemeClr val="dk1"/>
                </a:solidFill>
                <a:latin typeface="Roboto Mono"/>
                <a:ea typeface="Roboto Mono"/>
                <a:cs typeface="Roboto Mono"/>
                <a:sym typeface="Roboto Mono"/>
              </a:rPr>
              <a:t>Mitä dialogi on?</a:t>
            </a:r>
            <a:endParaRPr sz="1800">
              <a:solidFill>
                <a:schemeClr val="dk1"/>
              </a:solidFill>
              <a:latin typeface="Roboto Mono"/>
              <a:ea typeface="Roboto Mono"/>
              <a:cs typeface="Roboto Mono"/>
              <a:sym typeface="Roboto Mono"/>
            </a:endParaRPr>
          </a:p>
          <a:p>
            <a:pPr indent="-342900" lvl="0" marL="457200" rtl="0" algn="l">
              <a:lnSpc>
                <a:spcPct val="115000"/>
              </a:lnSpc>
              <a:spcBef>
                <a:spcPts val="0"/>
              </a:spcBef>
              <a:spcAft>
                <a:spcPts val="0"/>
              </a:spcAft>
              <a:buClr>
                <a:schemeClr val="dk1"/>
              </a:buClr>
              <a:buSzPts val="1800"/>
              <a:buFont typeface="Roboto Mono"/>
              <a:buChar char="●"/>
            </a:pPr>
            <a:r>
              <a:rPr lang="en" sz="1800">
                <a:solidFill>
                  <a:schemeClr val="dk1"/>
                </a:solidFill>
                <a:latin typeface="Roboto Mono"/>
                <a:ea typeface="Roboto Mono"/>
                <a:cs typeface="Roboto Mono"/>
                <a:sym typeface="Roboto Mono"/>
              </a:rPr>
              <a:t>Mitä ovat dialogitaidot?</a:t>
            </a:r>
            <a:endParaRPr sz="1800">
              <a:solidFill>
                <a:schemeClr val="dk1"/>
              </a:solidFill>
              <a:latin typeface="Roboto Mono"/>
              <a:ea typeface="Roboto Mono"/>
              <a:cs typeface="Roboto Mono"/>
              <a:sym typeface="Roboto Mono"/>
            </a:endParaRPr>
          </a:p>
          <a:p>
            <a:pPr indent="-342900" lvl="0" marL="457200" rtl="0" algn="l">
              <a:lnSpc>
                <a:spcPct val="115000"/>
              </a:lnSpc>
              <a:spcBef>
                <a:spcPts val="0"/>
              </a:spcBef>
              <a:spcAft>
                <a:spcPts val="0"/>
              </a:spcAft>
              <a:buClr>
                <a:schemeClr val="dk1"/>
              </a:buClr>
              <a:buSzPts val="1800"/>
              <a:buFont typeface="Roboto Mono"/>
              <a:buChar char="●"/>
            </a:pPr>
            <a:r>
              <a:rPr lang="en" sz="1800">
                <a:solidFill>
                  <a:schemeClr val="dk1"/>
                </a:solidFill>
                <a:latin typeface="Roboto Mono"/>
                <a:ea typeface="Roboto Mono"/>
                <a:cs typeface="Roboto Mono"/>
                <a:sym typeface="Roboto Mono"/>
              </a:rPr>
              <a:t>Missä dialogia tarvitaan?</a:t>
            </a:r>
            <a:endParaRPr sz="1800">
              <a:solidFill>
                <a:schemeClr val="dk1"/>
              </a:solidFill>
              <a:latin typeface="Roboto Mono"/>
              <a:ea typeface="Roboto Mono"/>
              <a:cs typeface="Roboto Mono"/>
              <a:sym typeface="Roboto Mono"/>
            </a:endParaRPr>
          </a:p>
          <a:p>
            <a:pPr indent="-342900" lvl="0" marL="457200" rtl="0" algn="l">
              <a:lnSpc>
                <a:spcPct val="115000"/>
              </a:lnSpc>
              <a:spcBef>
                <a:spcPts val="0"/>
              </a:spcBef>
              <a:spcAft>
                <a:spcPts val="0"/>
              </a:spcAft>
              <a:buClr>
                <a:schemeClr val="dk1"/>
              </a:buClr>
              <a:buSzPts val="1800"/>
              <a:buFont typeface="Roboto Mono"/>
              <a:buChar char="●"/>
            </a:pPr>
            <a:r>
              <a:rPr lang="en" sz="1800">
                <a:solidFill>
                  <a:schemeClr val="dk1"/>
                </a:solidFill>
                <a:latin typeface="Roboto Mono"/>
                <a:ea typeface="Roboto Mono"/>
                <a:cs typeface="Roboto Mono"/>
                <a:sym typeface="Roboto Mono"/>
              </a:rPr>
              <a:t>Kuinka harjoitella dialogia?</a:t>
            </a:r>
            <a:endParaRPr sz="1800">
              <a:solidFill>
                <a:schemeClr val="dk1"/>
              </a:solidFill>
              <a:latin typeface="Roboto Mono"/>
              <a:ea typeface="Roboto Mono"/>
              <a:cs typeface="Roboto Mono"/>
              <a:sym typeface="Roboto Mono"/>
            </a:endParaRPr>
          </a:p>
          <a:p>
            <a:pPr indent="-342900" lvl="0" marL="457200" rtl="0" algn="l">
              <a:lnSpc>
                <a:spcPct val="115000"/>
              </a:lnSpc>
              <a:spcBef>
                <a:spcPts val="0"/>
              </a:spcBef>
              <a:spcAft>
                <a:spcPts val="0"/>
              </a:spcAft>
              <a:buClr>
                <a:schemeClr val="dk1"/>
              </a:buClr>
              <a:buSzPts val="1800"/>
              <a:buFont typeface="Roboto Mono"/>
              <a:buChar char="●"/>
            </a:pPr>
            <a:r>
              <a:rPr lang="en" sz="1800">
                <a:solidFill>
                  <a:schemeClr val="dk1"/>
                </a:solidFill>
                <a:latin typeface="Roboto Mono"/>
                <a:ea typeface="Roboto Mono"/>
                <a:cs typeface="Roboto Mono"/>
                <a:sym typeface="Roboto Mono"/>
              </a:rPr>
              <a:t>Tehtäviä</a:t>
            </a:r>
            <a:endParaRPr sz="1800">
              <a:solidFill>
                <a:schemeClr val="dk1"/>
              </a:solidFill>
              <a:latin typeface="Roboto Mono"/>
              <a:ea typeface="Roboto Mono"/>
              <a:cs typeface="Roboto Mono"/>
              <a:sym typeface="Roboto Mono"/>
            </a:endParaRPr>
          </a:p>
          <a:p>
            <a:pPr indent="-342900" lvl="0" marL="457200" rtl="0" algn="l">
              <a:lnSpc>
                <a:spcPct val="115000"/>
              </a:lnSpc>
              <a:spcBef>
                <a:spcPts val="0"/>
              </a:spcBef>
              <a:spcAft>
                <a:spcPts val="0"/>
              </a:spcAft>
              <a:buClr>
                <a:schemeClr val="dk1"/>
              </a:buClr>
              <a:buSzPts val="1800"/>
              <a:buFont typeface="Roboto Mono"/>
              <a:buChar char="●"/>
            </a:pPr>
            <a:r>
              <a:rPr lang="en" sz="1800">
                <a:solidFill>
                  <a:schemeClr val="dk1"/>
                </a:solidFill>
                <a:latin typeface="Roboto Mono"/>
                <a:ea typeface="Roboto Mono"/>
                <a:cs typeface="Roboto Mono"/>
                <a:sym typeface="Roboto Mono"/>
              </a:rPr>
              <a:t>...</a:t>
            </a:r>
            <a:endParaRPr sz="1800">
              <a:solidFill>
                <a:schemeClr val="dk1"/>
              </a:solidFill>
              <a:latin typeface="Roboto Mono"/>
              <a:ea typeface="Roboto Mono"/>
              <a:cs typeface="Roboto Mono"/>
              <a:sym typeface="Roboto Mono"/>
            </a:endParaRPr>
          </a:p>
          <a:p>
            <a:pPr indent="-342900" lvl="0" marL="457200" rtl="0" algn="l">
              <a:lnSpc>
                <a:spcPct val="115000"/>
              </a:lnSpc>
              <a:spcBef>
                <a:spcPts val="0"/>
              </a:spcBef>
              <a:spcAft>
                <a:spcPts val="0"/>
              </a:spcAft>
              <a:buClr>
                <a:schemeClr val="dk1"/>
              </a:buClr>
              <a:buSzPts val="1800"/>
              <a:buFont typeface="Roboto Mono"/>
              <a:buChar char="●"/>
            </a:pPr>
            <a:r>
              <a:rPr lang="en" sz="1800">
                <a:solidFill>
                  <a:schemeClr val="dk1"/>
                </a:solidFill>
                <a:latin typeface="Roboto Mono"/>
                <a:ea typeface="Roboto Mono"/>
                <a:cs typeface="Roboto Mono"/>
                <a:sym typeface="Roboto Mono"/>
              </a:rPr>
              <a:t>...</a:t>
            </a:r>
            <a:endParaRPr sz="1800">
              <a:solidFill>
                <a:schemeClr val="dk1"/>
              </a:solidFill>
              <a:latin typeface="Roboto Mono"/>
              <a:ea typeface="Roboto Mono"/>
              <a:cs typeface="Roboto Mono"/>
              <a:sym typeface="Roboto Mono"/>
            </a:endParaRPr>
          </a:p>
        </p:txBody>
      </p:sp>
      <p:pic>
        <p:nvPicPr>
          <p:cNvPr id="68" name="Google Shape;68;p15"/>
          <p:cNvPicPr preferRelativeResize="0"/>
          <p:nvPr/>
        </p:nvPicPr>
        <p:blipFill rotWithShape="1">
          <a:blip r:embed="rId3">
            <a:alphaModFix/>
          </a:blip>
          <a:srcRect b="0" l="0" r="0" t="0"/>
          <a:stretch/>
        </p:blipFill>
        <p:spPr>
          <a:xfrm>
            <a:off x="4869025" y="488813"/>
            <a:ext cx="4165875" cy="4165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15400" y="2285400"/>
            <a:ext cx="391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720">
                <a:latin typeface="Roboto Mono"/>
                <a:ea typeface="Roboto Mono"/>
                <a:cs typeface="Roboto Mono"/>
                <a:sym typeface="Roboto Mono"/>
              </a:rPr>
              <a:t>Mitä dialogi on?</a:t>
            </a:r>
            <a:endParaRPr b="1" sz="2720">
              <a:latin typeface="Roboto Mono"/>
              <a:ea typeface="Roboto Mono"/>
              <a:cs typeface="Roboto Mono"/>
              <a:sym typeface="Roboto Mono"/>
            </a:endParaRPr>
          </a:p>
          <a:p>
            <a:pPr indent="0" lvl="0" marL="0" rtl="0" algn="ctr">
              <a:spcBef>
                <a:spcPts val="0"/>
              </a:spcBef>
              <a:spcAft>
                <a:spcPts val="0"/>
              </a:spcAft>
              <a:buSzPts val="990"/>
              <a:buNone/>
            </a:pPr>
            <a:r>
              <a:t/>
            </a:r>
            <a:endParaRPr b="1" sz="2720">
              <a:latin typeface="Roboto Mono"/>
              <a:ea typeface="Roboto Mono"/>
              <a:cs typeface="Roboto Mono"/>
              <a:sym typeface="Roboto Mono"/>
            </a:endParaRPr>
          </a:p>
          <a:p>
            <a:pPr indent="0" lvl="0" marL="0" rtl="0" algn="ctr">
              <a:spcBef>
                <a:spcPts val="0"/>
              </a:spcBef>
              <a:spcAft>
                <a:spcPts val="0"/>
              </a:spcAft>
              <a:buSzPts val="990"/>
              <a:buNone/>
            </a:pPr>
            <a:r>
              <a:rPr lang="en" sz="2220">
                <a:latin typeface="Roboto Mono"/>
                <a:ea typeface="Roboto Mono"/>
                <a:cs typeface="Roboto Mono"/>
                <a:sym typeface="Roboto Mono"/>
              </a:rPr>
              <a:t>Keskustelkaa!</a:t>
            </a:r>
            <a:endParaRPr sz="2220">
              <a:latin typeface="Roboto Mono"/>
              <a:ea typeface="Roboto Mono"/>
              <a:cs typeface="Roboto Mono"/>
              <a:sym typeface="Roboto Mono"/>
            </a:endParaRPr>
          </a:p>
        </p:txBody>
      </p:sp>
      <p:pic>
        <p:nvPicPr>
          <p:cNvPr id="74" name="Google Shape;74;p16"/>
          <p:cNvPicPr preferRelativeResize="0"/>
          <p:nvPr/>
        </p:nvPicPr>
        <p:blipFill>
          <a:blip r:embed="rId3">
            <a:alphaModFix/>
          </a:blip>
          <a:stretch>
            <a:fillRect/>
          </a:stretch>
        </p:blipFill>
        <p:spPr>
          <a:xfrm>
            <a:off x="6898525" y="-634625"/>
            <a:ext cx="4316049" cy="3739926"/>
          </a:xfrm>
          <a:prstGeom prst="rect">
            <a:avLst/>
          </a:prstGeom>
          <a:noFill/>
          <a:ln>
            <a:noFill/>
          </a:ln>
        </p:spPr>
      </p:pic>
      <p:pic>
        <p:nvPicPr>
          <p:cNvPr id="75" name="Google Shape;75;p16"/>
          <p:cNvPicPr preferRelativeResize="0"/>
          <p:nvPr/>
        </p:nvPicPr>
        <p:blipFill>
          <a:blip r:embed="rId3">
            <a:alphaModFix/>
          </a:blip>
          <a:stretch>
            <a:fillRect/>
          </a:stretch>
        </p:blipFill>
        <p:spPr>
          <a:xfrm flipH="1">
            <a:off x="-1594925" y="1597325"/>
            <a:ext cx="3971650" cy="3441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4012225" y="837300"/>
            <a:ext cx="4677900" cy="3468900"/>
          </a:xfrm>
          <a:prstGeom prst="rect">
            <a:avLst/>
          </a:prstGeom>
        </p:spPr>
        <p:txBody>
          <a:bodyPr anchorCtr="0" anchor="t" bIns="91425" lIns="91425" spcFirstLastPara="1" rIns="91425" wrap="square" tIns="91425">
            <a:normAutofit fontScale="90000"/>
          </a:bodyPr>
          <a:lstStyle/>
          <a:p>
            <a:pPr indent="-344043" lvl="0" marL="457200" rtl="0" algn="l">
              <a:spcBef>
                <a:spcPts val="0"/>
              </a:spcBef>
              <a:spcAft>
                <a:spcPts val="0"/>
              </a:spcAft>
              <a:buSzPct val="100000"/>
              <a:buFont typeface="Roboto Mono"/>
              <a:buChar char="●"/>
            </a:pPr>
            <a:r>
              <a:rPr lang="en" sz="2020">
                <a:latin typeface="Roboto Mono"/>
                <a:ea typeface="Roboto Mono"/>
                <a:cs typeface="Roboto Mono"/>
                <a:sym typeface="Roboto Mono"/>
              </a:rPr>
              <a:t>Kunnioittavaa vuoropuhelua</a:t>
            </a:r>
            <a:br>
              <a:rPr lang="en" sz="2020">
                <a:latin typeface="Roboto Mono"/>
                <a:ea typeface="Roboto Mono"/>
                <a:cs typeface="Roboto Mono"/>
                <a:sym typeface="Roboto Mono"/>
              </a:rPr>
            </a:br>
            <a:endParaRPr sz="2020">
              <a:latin typeface="Roboto Mono"/>
              <a:ea typeface="Roboto Mono"/>
              <a:cs typeface="Roboto Mono"/>
              <a:sym typeface="Roboto Mono"/>
            </a:endParaRPr>
          </a:p>
          <a:p>
            <a:pPr indent="-344043" lvl="0" marL="457200" rtl="0" algn="l">
              <a:spcBef>
                <a:spcPts val="0"/>
              </a:spcBef>
              <a:spcAft>
                <a:spcPts val="0"/>
              </a:spcAft>
              <a:buSzPct val="100000"/>
              <a:buFont typeface="Roboto Mono"/>
              <a:buChar char="●"/>
            </a:pPr>
            <a:r>
              <a:rPr lang="en" sz="2020">
                <a:latin typeface="Roboto Mono"/>
                <a:ea typeface="Roboto Mono"/>
                <a:cs typeface="Roboto Mono"/>
                <a:sym typeface="Roboto Mono"/>
              </a:rPr>
              <a:t>Tasavertaista keskustelua</a:t>
            </a:r>
            <a:br>
              <a:rPr lang="en" sz="2020">
                <a:latin typeface="Roboto Mono"/>
                <a:ea typeface="Roboto Mono"/>
                <a:cs typeface="Roboto Mono"/>
                <a:sym typeface="Roboto Mono"/>
              </a:rPr>
            </a:br>
            <a:endParaRPr sz="2020">
              <a:latin typeface="Roboto Mono"/>
              <a:ea typeface="Roboto Mono"/>
              <a:cs typeface="Roboto Mono"/>
              <a:sym typeface="Roboto Mono"/>
            </a:endParaRPr>
          </a:p>
          <a:p>
            <a:pPr indent="-344043" lvl="0" marL="457200" rtl="0" algn="l">
              <a:spcBef>
                <a:spcPts val="0"/>
              </a:spcBef>
              <a:spcAft>
                <a:spcPts val="0"/>
              </a:spcAft>
              <a:buSzPct val="100000"/>
              <a:buFont typeface="Roboto Mono"/>
              <a:buChar char="●"/>
            </a:pPr>
            <a:r>
              <a:rPr lang="en" sz="2020">
                <a:latin typeface="Roboto Mono"/>
                <a:ea typeface="Roboto Mono"/>
                <a:cs typeface="Roboto Mono"/>
                <a:sym typeface="Roboto Mono"/>
              </a:rPr>
              <a:t>Pyrkimys ymmärrykseen toisten näkemyksistä</a:t>
            </a:r>
            <a:br>
              <a:rPr lang="en" sz="2020">
                <a:latin typeface="Roboto Mono"/>
                <a:ea typeface="Roboto Mono"/>
                <a:cs typeface="Roboto Mono"/>
                <a:sym typeface="Roboto Mono"/>
              </a:rPr>
            </a:br>
            <a:endParaRPr sz="2020">
              <a:latin typeface="Roboto Mono"/>
              <a:ea typeface="Roboto Mono"/>
              <a:cs typeface="Roboto Mono"/>
              <a:sym typeface="Roboto Mono"/>
            </a:endParaRPr>
          </a:p>
          <a:p>
            <a:pPr indent="-344043" lvl="0" marL="457200" rtl="0" algn="l">
              <a:spcBef>
                <a:spcPts val="0"/>
              </a:spcBef>
              <a:spcAft>
                <a:spcPts val="0"/>
              </a:spcAft>
              <a:buSzPct val="100000"/>
              <a:buFont typeface="Roboto Mono"/>
              <a:buChar char="●"/>
            </a:pPr>
            <a:r>
              <a:rPr lang="en" sz="2020">
                <a:latin typeface="Roboto Mono"/>
                <a:ea typeface="Roboto Mono"/>
                <a:cs typeface="Roboto Mono"/>
                <a:sym typeface="Roboto Mono"/>
              </a:rPr>
              <a:t>Ajattelun apuväline</a:t>
            </a:r>
            <a:br>
              <a:rPr lang="en" sz="2020">
                <a:latin typeface="Roboto Mono"/>
                <a:ea typeface="Roboto Mono"/>
                <a:cs typeface="Roboto Mono"/>
                <a:sym typeface="Roboto Mono"/>
              </a:rPr>
            </a:br>
            <a:endParaRPr sz="2020">
              <a:latin typeface="Roboto Mono"/>
              <a:ea typeface="Roboto Mono"/>
              <a:cs typeface="Roboto Mono"/>
              <a:sym typeface="Roboto Mono"/>
            </a:endParaRPr>
          </a:p>
          <a:p>
            <a:pPr indent="-344043" lvl="0" marL="457200" rtl="0" algn="l">
              <a:spcBef>
                <a:spcPts val="0"/>
              </a:spcBef>
              <a:spcAft>
                <a:spcPts val="0"/>
              </a:spcAft>
              <a:buSzPct val="100000"/>
              <a:buFont typeface="Roboto Mono"/>
              <a:buChar char="●"/>
            </a:pPr>
            <a:r>
              <a:rPr lang="en" sz="2020">
                <a:latin typeface="Roboto Mono"/>
                <a:ea typeface="Roboto Mono"/>
                <a:cs typeface="Roboto Mono"/>
                <a:sym typeface="Roboto Mono"/>
              </a:rPr>
              <a:t>Empaattinen keskustelu</a:t>
            </a:r>
            <a:br>
              <a:rPr lang="en" sz="2020">
                <a:latin typeface="Roboto Mono"/>
                <a:ea typeface="Roboto Mono"/>
                <a:cs typeface="Roboto Mono"/>
                <a:sym typeface="Roboto Mono"/>
              </a:rPr>
            </a:br>
            <a:endParaRPr sz="2020">
              <a:latin typeface="Roboto Mono"/>
              <a:ea typeface="Roboto Mono"/>
              <a:cs typeface="Roboto Mono"/>
              <a:sym typeface="Roboto Mono"/>
            </a:endParaRPr>
          </a:p>
          <a:p>
            <a:pPr indent="-344043" lvl="0" marL="457200" rtl="0" algn="l">
              <a:spcBef>
                <a:spcPts val="0"/>
              </a:spcBef>
              <a:spcAft>
                <a:spcPts val="0"/>
              </a:spcAft>
              <a:buSzPct val="100000"/>
              <a:buFont typeface="Roboto Mono"/>
              <a:buChar char="●"/>
            </a:pPr>
            <a:r>
              <a:rPr lang="en" sz="2020">
                <a:latin typeface="Roboto Mono"/>
                <a:ea typeface="Roboto Mono"/>
                <a:cs typeface="Roboto Mono"/>
                <a:sym typeface="Roboto Mono"/>
              </a:rPr>
              <a:t>...</a:t>
            </a:r>
            <a:endParaRPr sz="2020">
              <a:latin typeface="Roboto Mono"/>
              <a:ea typeface="Roboto Mono"/>
              <a:cs typeface="Roboto Mono"/>
              <a:sym typeface="Roboto Mono"/>
            </a:endParaRPr>
          </a:p>
        </p:txBody>
      </p:sp>
      <p:pic>
        <p:nvPicPr>
          <p:cNvPr id="81" name="Google Shape;81;p17"/>
          <p:cNvPicPr preferRelativeResize="0"/>
          <p:nvPr/>
        </p:nvPicPr>
        <p:blipFill rotWithShape="1">
          <a:blip r:embed="rId3">
            <a:alphaModFix/>
          </a:blip>
          <a:srcRect b="0" l="0" r="0" t="0"/>
          <a:stretch/>
        </p:blipFill>
        <p:spPr>
          <a:xfrm>
            <a:off x="520150" y="65624"/>
            <a:ext cx="2966224" cy="2966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oboto Mono"/>
                <a:ea typeface="Roboto Mono"/>
                <a:cs typeface="Roboto Mono"/>
                <a:sym typeface="Roboto Mono"/>
              </a:rPr>
              <a:t>Dialogi on taitolaji!</a:t>
            </a:r>
            <a:endParaRPr b="1">
              <a:latin typeface="Roboto Mono"/>
              <a:ea typeface="Roboto Mono"/>
              <a:cs typeface="Roboto Mono"/>
              <a:sym typeface="Roboto Mono"/>
            </a:endParaRPr>
          </a:p>
        </p:txBody>
      </p:sp>
      <p:sp>
        <p:nvSpPr>
          <p:cNvPr id="87" name="Google Shape;87;p18"/>
          <p:cNvSpPr txBox="1"/>
          <p:nvPr>
            <p:ph idx="1" type="body"/>
          </p:nvPr>
        </p:nvSpPr>
        <p:spPr>
          <a:xfrm>
            <a:off x="636075" y="1187225"/>
            <a:ext cx="7221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b="1" lang="en" sz="1500">
                <a:solidFill>
                  <a:schemeClr val="dk1"/>
                </a:solidFill>
                <a:latin typeface="Roboto Mono"/>
                <a:ea typeface="Roboto Mono"/>
                <a:cs typeface="Roboto Mono"/>
                <a:sym typeface="Roboto Mono"/>
              </a:rPr>
              <a:t>Dialogitaitoja ovat </a:t>
            </a:r>
            <a:endParaRPr b="1" sz="15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t/>
            </a:r>
            <a:endParaRPr b="1" sz="1500">
              <a:solidFill>
                <a:schemeClr val="dk1"/>
              </a:solidFill>
              <a:latin typeface="Roboto Mono"/>
              <a:ea typeface="Roboto Mono"/>
              <a:cs typeface="Roboto Mono"/>
              <a:sym typeface="Roboto Mono"/>
            </a:endParaRPr>
          </a:p>
          <a:p>
            <a:pPr indent="-323850" lvl="0" marL="457200" rtl="0" algn="l">
              <a:spcBef>
                <a:spcPts val="0"/>
              </a:spcBef>
              <a:spcAft>
                <a:spcPts val="0"/>
              </a:spcAft>
              <a:buClr>
                <a:schemeClr val="dk1"/>
              </a:buClr>
              <a:buSzPts val="1500"/>
              <a:buFont typeface="Roboto Mono"/>
              <a:buChar char="●"/>
            </a:pPr>
            <a:r>
              <a:rPr lang="en" sz="1500">
                <a:solidFill>
                  <a:schemeClr val="dk1"/>
                </a:solidFill>
                <a:latin typeface="Roboto Mono"/>
                <a:ea typeface="Roboto Mono"/>
                <a:cs typeface="Roboto Mono"/>
                <a:sym typeface="Roboto Mono"/>
              </a:rPr>
              <a:t>kuunteleminen </a:t>
            </a:r>
            <a:endParaRPr sz="1500">
              <a:solidFill>
                <a:schemeClr val="dk1"/>
              </a:solidFill>
              <a:latin typeface="Roboto Mono"/>
              <a:ea typeface="Roboto Mono"/>
              <a:cs typeface="Roboto Mono"/>
              <a:sym typeface="Roboto Mono"/>
            </a:endParaRPr>
          </a:p>
          <a:p>
            <a:pPr indent="-323850" lvl="0" marL="457200" rtl="0" algn="l">
              <a:spcBef>
                <a:spcPts val="0"/>
              </a:spcBef>
              <a:spcAft>
                <a:spcPts val="0"/>
              </a:spcAft>
              <a:buClr>
                <a:schemeClr val="dk1"/>
              </a:buClr>
              <a:buSzPts val="1500"/>
              <a:buFont typeface="Roboto Mono"/>
              <a:buChar char="●"/>
            </a:pPr>
            <a:r>
              <a:rPr lang="en" sz="1500">
                <a:solidFill>
                  <a:schemeClr val="dk1"/>
                </a:solidFill>
                <a:latin typeface="Roboto Mono"/>
                <a:ea typeface="Roboto Mono"/>
                <a:cs typeface="Roboto Mono"/>
                <a:sym typeface="Roboto Mono"/>
              </a:rPr>
              <a:t>kyky ilmaista omia ajatuksia ja tunteita</a:t>
            </a:r>
            <a:endParaRPr sz="1500">
              <a:solidFill>
                <a:schemeClr val="dk1"/>
              </a:solidFill>
              <a:latin typeface="Roboto Mono"/>
              <a:ea typeface="Roboto Mono"/>
              <a:cs typeface="Roboto Mono"/>
              <a:sym typeface="Roboto Mono"/>
            </a:endParaRPr>
          </a:p>
          <a:p>
            <a:pPr indent="-323850" lvl="0" marL="457200" rtl="0" algn="l">
              <a:spcBef>
                <a:spcPts val="0"/>
              </a:spcBef>
              <a:spcAft>
                <a:spcPts val="0"/>
              </a:spcAft>
              <a:buClr>
                <a:schemeClr val="dk1"/>
              </a:buClr>
              <a:buSzPts val="1500"/>
              <a:buFont typeface="Roboto Mono"/>
              <a:buChar char="●"/>
            </a:pPr>
            <a:r>
              <a:rPr lang="en" sz="1500">
                <a:solidFill>
                  <a:schemeClr val="dk1"/>
                </a:solidFill>
                <a:latin typeface="Roboto Mono"/>
                <a:ea typeface="Roboto Mono"/>
                <a:cs typeface="Roboto Mono"/>
                <a:sym typeface="Roboto Mono"/>
              </a:rPr>
              <a:t>hyväntahtoisuus </a:t>
            </a:r>
            <a:endParaRPr sz="1500">
              <a:solidFill>
                <a:schemeClr val="dk1"/>
              </a:solidFill>
              <a:latin typeface="Roboto Mono"/>
              <a:ea typeface="Roboto Mono"/>
              <a:cs typeface="Roboto Mono"/>
              <a:sym typeface="Roboto Mono"/>
            </a:endParaRPr>
          </a:p>
          <a:p>
            <a:pPr indent="-323850" lvl="0" marL="457200" rtl="0" algn="l">
              <a:spcBef>
                <a:spcPts val="0"/>
              </a:spcBef>
              <a:spcAft>
                <a:spcPts val="0"/>
              </a:spcAft>
              <a:buClr>
                <a:schemeClr val="dk1"/>
              </a:buClr>
              <a:buSzPts val="1500"/>
              <a:buFont typeface="Roboto Mono"/>
              <a:buChar char="●"/>
            </a:pPr>
            <a:r>
              <a:rPr lang="en" sz="1500">
                <a:solidFill>
                  <a:schemeClr val="dk1"/>
                </a:solidFill>
                <a:latin typeface="Roboto Mono"/>
                <a:ea typeface="Roboto Mono"/>
                <a:cs typeface="Roboto Mono"/>
                <a:sym typeface="Roboto Mono"/>
              </a:rPr>
              <a:t>keskustelukumppanin arvostaminen / kunnioitus </a:t>
            </a:r>
            <a:endParaRPr sz="1500">
              <a:solidFill>
                <a:schemeClr val="dk1"/>
              </a:solidFill>
              <a:latin typeface="Roboto Mono"/>
              <a:ea typeface="Roboto Mono"/>
              <a:cs typeface="Roboto Mono"/>
              <a:sym typeface="Roboto Mono"/>
            </a:endParaRPr>
          </a:p>
          <a:p>
            <a:pPr indent="-323850" lvl="0" marL="457200" rtl="0" algn="l">
              <a:spcBef>
                <a:spcPts val="0"/>
              </a:spcBef>
              <a:spcAft>
                <a:spcPts val="0"/>
              </a:spcAft>
              <a:buClr>
                <a:schemeClr val="dk1"/>
              </a:buClr>
              <a:buSzPts val="1500"/>
              <a:buFont typeface="Roboto Mono"/>
              <a:buChar char="●"/>
            </a:pPr>
            <a:r>
              <a:rPr lang="en" sz="1500">
                <a:solidFill>
                  <a:schemeClr val="dk1"/>
                </a:solidFill>
                <a:latin typeface="Roboto Mono"/>
                <a:ea typeface="Roboto Mono"/>
                <a:cs typeface="Roboto Mono"/>
                <a:sym typeface="Roboto Mono"/>
              </a:rPr>
              <a:t>sen hyväksyminen etteivät kaikki ole samaa mieltä että ajattelemme asioista joskus eri tavalla.</a:t>
            </a:r>
            <a:endParaRPr sz="1500">
              <a:solidFill>
                <a:schemeClr val="dk1"/>
              </a:solidFill>
              <a:latin typeface="Roboto Mono"/>
              <a:ea typeface="Roboto Mono"/>
              <a:cs typeface="Roboto Mono"/>
              <a:sym typeface="Roboto Mono"/>
            </a:endParaRPr>
          </a:p>
          <a:p>
            <a:pPr indent="-323850" lvl="0" marL="457200" rtl="0" algn="l">
              <a:spcBef>
                <a:spcPts val="0"/>
              </a:spcBef>
              <a:spcAft>
                <a:spcPts val="0"/>
              </a:spcAft>
              <a:buClr>
                <a:schemeClr val="dk1"/>
              </a:buClr>
              <a:buSzPts val="1500"/>
              <a:buFont typeface="Roboto Mono"/>
              <a:buChar char="●"/>
            </a:pPr>
            <a:r>
              <a:rPr lang="en" sz="1500">
                <a:solidFill>
                  <a:schemeClr val="dk1"/>
                </a:solidFill>
                <a:latin typeface="Roboto Mono"/>
                <a:ea typeface="Roboto Mono"/>
                <a:cs typeface="Roboto Mono"/>
                <a:sym typeface="Roboto Mono"/>
              </a:rPr>
              <a:t>Pyrkimys ymmärtää toisen maailmaa</a:t>
            </a:r>
            <a:endParaRPr sz="1500">
              <a:solidFill>
                <a:schemeClr val="dk1"/>
              </a:solidFill>
              <a:latin typeface="Roboto Mono"/>
              <a:ea typeface="Roboto Mono"/>
              <a:cs typeface="Roboto Mono"/>
              <a:sym typeface="Roboto Mono"/>
            </a:endParaRPr>
          </a:p>
          <a:p>
            <a:pPr indent="0" lvl="0" marL="914400" rtl="0" algn="l">
              <a:spcBef>
                <a:spcPts val="0"/>
              </a:spcBef>
              <a:spcAft>
                <a:spcPts val="0"/>
              </a:spcAft>
              <a:buClr>
                <a:schemeClr val="dk1"/>
              </a:buClr>
              <a:buSzPts val="1100"/>
              <a:buFont typeface="Arial"/>
              <a:buNone/>
            </a:pPr>
            <a:r>
              <a:t/>
            </a:r>
            <a:endParaRPr sz="15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500">
                <a:solidFill>
                  <a:schemeClr val="dk1"/>
                </a:solidFill>
                <a:latin typeface="Roboto Mono"/>
                <a:ea typeface="Roboto Mono"/>
                <a:cs typeface="Roboto Mono"/>
                <a:sym typeface="Roboto Mono"/>
              </a:rPr>
              <a:t>→ Kukaan ei ole seppä syntyessään: dialogitaidot kehittyvät niitä harjoittaessa! Dialogitaitoja voi harjoitella jo aivan pienten lasten kanssa.</a:t>
            </a:r>
            <a:endParaRPr sz="2200">
              <a:solidFill>
                <a:schemeClr val="dk1"/>
              </a:solidFill>
              <a:latin typeface="Roboto Mono"/>
              <a:ea typeface="Roboto Mono"/>
              <a:cs typeface="Roboto Mono"/>
              <a:sym typeface="Roboto Mono"/>
            </a:endParaRPr>
          </a:p>
        </p:txBody>
      </p:sp>
      <p:pic>
        <p:nvPicPr>
          <p:cNvPr id="88" name="Google Shape;88;p18"/>
          <p:cNvPicPr preferRelativeResize="0"/>
          <p:nvPr/>
        </p:nvPicPr>
        <p:blipFill rotWithShape="1">
          <a:blip r:embed="rId3">
            <a:alphaModFix/>
          </a:blip>
          <a:srcRect b="0" l="0" r="0" t="0"/>
          <a:stretch/>
        </p:blipFill>
        <p:spPr>
          <a:xfrm>
            <a:off x="6265801" y="0"/>
            <a:ext cx="2692851" cy="2692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idx="1" type="body"/>
          </p:nvPr>
        </p:nvSpPr>
        <p:spPr>
          <a:xfrm>
            <a:off x="311700" y="13153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Roboto Mono"/>
              <a:buChar char="●"/>
            </a:pPr>
            <a:r>
              <a:rPr lang="en">
                <a:solidFill>
                  <a:schemeClr val="dk1"/>
                </a:solidFill>
                <a:latin typeface="Roboto Mono"/>
                <a:ea typeface="Roboto Mono"/>
                <a:cs typeface="Roboto Mono"/>
                <a:sym typeface="Roboto Mono"/>
              </a:rPr>
              <a:t>on </a:t>
            </a:r>
            <a:r>
              <a:rPr lang="en">
                <a:solidFill>
                  <a:schemeClr val="dk1"/>
                </a:solidFill>
                <a:latin typeface="Roboto Mono"/>
                <a:ea typeface="Roboto Mono"/>
                <a:cs typeface="Roboto Mono"/>
                <a:sym typeface="Roboto Mono"/>
              </a:rPr>
              <a:t>vapaaehtoista</a:t>
            </a:r>
            <a:endParaRPr>
              <a:solidFill>
                <a:schemeClr val="dk1"/>
              </a:solidFill>
              <a:latin typeface="Roboto Mono"/>
              <a:ea typeface="Roboto Mono"/>
              <a:cs typeface="Roboto Mono"/>
              <a:sym typeface="Roboto Mono"/>
            </a:endParaRPr>
          </a:p>
          <a:p>
            <a:pPr indent="-342900" lvl="0" marL="457200" rtl="0" algn="l">
              <a:spcBef>
                <a:spcPts val="0"/>
              </a:spcBef>
              <a:spcAft>
                <a:spcPts val="0"/>
              </a:spcAft>
              <a:buClr>
                <a:schemeClr val="dk1"/>
              </a:buClr>
              <a:buSzPts val="1800"/>
              <a:buFont typeface="Roboto Mono"/>
              <a:buChar char="●"/>
            </a:pPr>
            <a:r>
              <a:rPr lang="en">
                <a:solidFill>
                  <a:schemeClr val="dk1"/>
                </a:solidFill>
                <a:latin typeface="Roboto Mono"/>
                <a:ea typeface="Roboto Mono"/>
                <a:cs typeface="Roboto Mono"/>
                <a:sym typeface="Roboto Mono"/>
              </a:rPr>
              <a:t>hyväksyy sen, että asioista voidaan </a:t>
            </a:r>
            <a:br>
              <a:rPr lang="en">
                <a:solidFill>
                  <a:schemeClr val="dk1"/>
                </a:solidFill>
                <a:latin typeface="Roboto Mono"/>
                <a:ea typeface="Roboto Mono"/>
                <a:cs typeface="Roboto Mono"/>
                <a:sym typeface="Roboto Mono"/>
              </a:rPr>
            </a:br>
            <a:r>
              <a:rPr lang="en">
                <a:solidFill>
                  <a:schemeClr val="dk1"/>
                </a:solidFill>
                <a:latin typeface="Roboto Mono"/>
                <a:ea typeface="Roboto Mono"/>
                <a:cs typeface="Roboto Mono"/>
                <a:sym typeface="Roboto Mono"/>
              </a:rPr>
              <a:t>olla myös eri mieltä</a:t>
            </a:r>
            <a:endParaRPr>
              <a:solidFill>
                <a:schemeClr val="dk1"/>
              </a:solidFill>
              <a:latin typeface="Roboto Mono"/>
              <a:ea typeface="Roboto Mono"/>
              <a:cs typeface="Roboto Mono"/>
              <a:sym typeface="Roboto Mono"/>
            </a:endParaRPr>
          </a:p>
          <a:p>
            <a:pPr indent="-342900" lvl="0" marL="457200" rtl="0" algn="l">
              <a:spcBef>
                <a:spcPts val="0"/>
              </a:spcBef>
              <a:spcAft>
                <a:spcPts val="0"/>
              </a:spcAft>
              <a:buClr>
                <a:schemeClr val="dk1"/>
              </a:buClr>
              <a:buSzPts val="1800"/>
              <a:buFont typeface="Roboto Mono"/>
              <a:buChar char="●"/>
            </a:pPr>
            <a:r>
              <a:rPr lang="en">
                <a:solidFill>
                  <a:schemeClr val="dk1"/>
                </a:solidFill>
                <a:latin typeface="Roboto Mono"/>
                <a:ea typeface="Roboto Mono"/>
                <a:cs typeface="Roboto Mono"/>
                <a:sym typeface="Roboto Mono"/>
              </a:rPr>
              <a:t>antaa tilaa</a:t>
            </a:r>
            <a:endParaRPr>
              <a:solidFill>
                <a:schemeClr val="dk1"/>
              </a:solidFill>
              <a:latin typeface="Roboto Mono"/>
              <a:ea typeface="Roboto Mono"/>
              <a:cs typeface="Roboto Mono"/>
              <a:sym typeface="Roboto Mono"/>
            </a:endParaRPr>
          </a:p>
          <a:p>
            <a:pPr indent="-342900" lvl="0" marL="457200" rtl="0" algn="l">
              <a:spcBef>
                <a:spcPts val="0"/>
              </a:spcBef>
              <a:spcAft>
                <a:spcPts val="0"/>
              </a:spcAft>
              <a:buClr>
                <a:schemeClr val="dk1"/>
              </a:buClr>
              <a:buSzPts val="1800"/>
              <a:buFont typeface="Roboto Mono"/>
              <a:buChar char="●"/>
            </a:pPr>
            <a:r>
              <a:rPr lang="en">
                <a:solidFill>
                  <a:schemeClr val="dk1"/>
                </a:solidFill>
                <a:latin typeface="Roboto Mono"/>
                <a:ea typeface="Roboto Mono"/>
                <a:cs typeface="Roboto Mono"/>
                <a:sym typeface="Roboto Mono"/>
              </a:rPr>
              <a:t>ei etsi voittajia ja häviäjiä</a:t>
            </a:r>
            <a:endParaRPr>
              <a:solidFill>
                <a:schemeClr val="dk1"/>
              </a:solidFill>
              <a:latin typeface="Roboto Mono"/>
              <a:ea typeface="Roboto Mono"/>
              <a:cs typeface="Roboto Mono"/>
              <a:sym typeface="Roboto Mono"/>
            </a:endParaRPr>
          </a:p>
          <a:p>
            <a:pPr indent="-342900" lvl="0" marL="457200" rtl="0" algn="l">
              <a:spcBef>
                <a:spcPts val="0"/>
              </a:spcBef>
              <a:spcAft>
                <a:spcPts val="0"/>
              </a:spcAft>
              <a:buClr>
                <a:schemeClr val="dk1"/>
              </a:buClr>
              <a:buSzPts val="1800"/>
              <a:buFont typeface="Roboto Mono"/>
              <a:buChar char="●"/>
            </a:pPr>
            <a:r>
              <a:rPr lang="en">
                <a:solidFill>
                  <a:schemeClr val="dk1"/>
                </a:solidFill>
                <a:latin typeface="Roboto Mono"/>
                <a:ea typeface="Roboto Mono"/>
                <a:cs typeface="Roboto Mono"/>
                <a:sym typeface="Roboto Mono"/>
              </a:rPr>
              <a:t>on kuuntelua ja kohtaamista</a:t>
            </a:r>
            <a:endParaRPr>
              <a:solidFill>
                <a:schemeClr val="dk1"/>
              </a:solidFill>
              <a:latin typeface="Roboto Mono"/>
              <a:ea typeface="Roboto Mono"/>
              <a:cs typeface="Roboto Mono"/>
              <a:sym typeface="Roboto Mono"/>
            </a:endParaRPr>
          </a:p>
          <a:p>
            <a:pPr indent="0" lvl="0" marL="1828800" rtl="0" algn="l">
              <a:spcBef>
                <a:spcPts val="0"/>
              </a:spcBef>
              <a:spcAft>
                <a:spcPts val="0"/>
              </a:spcAft>
              <a:buClr>
                <a:schemeClr val="dk1"/>
              </a:buClr>
              <a:buSzPts val="1100"/>
              <a:buFont typeface="Arial"/>
              <a:buNone/>
            </a:pPr>
            <a:r>
              <a:t/>
            </a:r>
            <a:endParaRPr>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dk1"/>
                </a:solidFill>
                <a:latin typeface="Roboto Mono"/>
                <a:ea typeface="Roboto Mono"/>
                <a:cs typeface="Roboto Mono"/>
                <a:sym typeface="Roboto Mono"/>
              </a:rPr>
              <a:t>→ Dialogiin tarvitaan oikeaa asennetta!</a:t>
            </a:r>
            <a:endParaRPr>
              <a:solidFill>
                <a:schemeClr val="dk1"/>
              </a:solidFill>
              <a:latin typeface="Roboto Mono"/>
              <a:ea typeface="Roboto Mono"/>
              <a:cs typeface="Roboto Mono"/>
              <a:sym typeface="Roboto Mono"/>
            </a:endParaRPr>
          </a:p>
          <a:p>
            <a:pPr indent="0" lvl="0" marL="0" rtl="0" algn="l">
              <a:spcBef>
                <a:spcPts val="0"/>
              </a:spcBef>
              <a:spcAft>
                <a:spcPts val="1200"/>
              </a:spcAft>
              <a:buNone/>
            </a:pPr>
            <a:r>
              <a:t/>
            </a:r>
            <a:endParaRPr>
              <a:solidFill>
                <a:schemeClr val="dk1"/>
              </a:solidFill>
              <a:latin typeface="Roboto Mono"/>
              <a:ea typeface="Roboto Mono"/>
              <a:cs typeface="Roboto Mono"/>
              <a:sym typeface="Roboto Mono"/>
            </a:endParaRPr>
          </a:p>
        </p:txBody>
      </p:sp>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oboto Mono"/>
                <a:ea typeface="Roboto Mono"/>
                <a:cs typeface="Roboto Mono"/>
                <a:sym typeface="Roboto Mono"/>
              </a:rPr>
              <a:t>Dialogi...</a:t>
            </a:r>
            <a:endParaRPr b="1">
              <a:latin typeface="Roboto Mono"/>
              <a:ea typeface="Roboto Mono"/>
              <a:cs typeface="Roboto Mono"/>
              <a:sym typeface="Roboto Mono"/>
            </a:endParaRPr>
          </a:p>
        </p:txBody>
      </p:sp>
      <p:pic>
        <p:nvPicPr>
          <p:cNvPr id="95" name="Google Shape;95;p19"/>
          <p:cNvPicPr preferRelativeResize="0"/>
          <p:nvPr/>
        </p:nvPicPr>
        <p:blipFill rotWithShape="1">
          <a:blip r:embed="rId3">
            <a:alphaModFix/>
          </a:blip>
          <a:srcRect b="0" l="0" r="0" t="0"/>
          <a:stretch/>
        </p:blipFill>
        <p:spPr>
          <a:xfrm rot="10800000">
            <a:off x="6253227" y="-1130705"/>
            <a:ext cx="4002226" cy="4002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311700" y="1279925"/>
            <a:ext cx="5865900" cy="3416400"/>
          </a:xfrm>
          <a:prstGeom prst="rect">
            <a:avLst/>
          </a:prstGeom>
        </p:spPr>
        <p:txBody>
          <a:bodyPr anchorCtr="0" anchor="t" bIns="91425" lIns="91425" spcFirstLastPara="1" rIns="91425" wrap="square" tIns="91425">
            <a:noAutofit/>
          </a:bodyPr>
          <a:lstStyle/>
          <a:p>
            <a:pPr indent="-304800" lvl="0" marL="457200" rtl="0" algn="l">
              <a:lnSpc>
                <a:spcPct val="9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Vahvistavat ihmistä: itseluottamuksemme kasvaa, kun osaamme toimia oikein haastavissa tilanteissa</a:t>
            </a:r>
            <a:br>
              <a:rPr lang="en" sz="1200">
                <a:solidFill>
                  <a:schemeClr val="dk1"/>
                </a:solidFill>
                <a:latin typeface="Roboto Mono"/>
                <a:ea typeface="Roboto Mono"/>
                <a:cs typeface="Roboto Mono"/>
                <a:sym typeface="Roboto Mono"/>
              </a:rPr>
            </a:br>
            <a:endParaRPr sz="1200">
              <a:solidFill>
                <a:schemeClr val="dk1"/>
              </a:solidFill>
              <a:latin typeface="Roboto Mono"/>
              <a:ea typeface="Roboto Mono"/>
              <a:cs typeface="Roboto Mono"/>
              <a:sym typeface="Roboto Mono"/>
            </a:endParaRPr>
          </a:p>
          <a:p>
            <a:pPr indent="-304800" lvl="0" marL="457200" rtl="0" algn="l">
              <a:lnSpc>
                <a:spcPct val="9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Antavat rohkeutta: saamme valmiuksia kohdata monenlaisia ihmisiä</a:t>
            </a:r>
            <a:br>
              <a:rPr lang="en" sz="1200">
                <a:solidFill>
                  <a:schemeClr val="dk1"/>
                </a:solidFill>
                <a:latin typeface="Roboto Mono"/>
                <a:ea typeface="Roboto Mono"/>
                <a:cs typeface="Roboto Mono"/>
                <a:sym typeface="Roboto Mono"/>
              </a:rPr>
            </a:br>
            <a:endParaRPr sz="1200">
              <a:solidFill>
                <a:schemeClr val="dk1"/>
              </a:solidFill>
              <a:latin typeface="Roboto Mono"/>
              <a:ea typeface="Roboto Mono"/>
              <a:cs typeface="Roboto Mono"/>
              <a:sym typeface="Roboto Mono"/>
            </a:endParaRPr>
          </a:p>
          <a:p>
            <a:pPr indent="-304800" lvl="0" marL="457200" rtl="0" algn="l">
              <a:lnSpc>
                <a:spcPct val="9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Auttavat ehkäisemään riitoja tai purkamaan yhdessä riitaa aiheuttavia tilanteita</a:t>
            </a:r>
            <a:br>
              <a:rPr lang="en" sz="1200">
                <a:solidFill>
                  <a:schemeClr val="dk1"/>
                </a:solidFill>
                <a:latin typeface="Roboto Mono"/>
                <a:ea typeface="Roboto Mono"/>
                <a:cs typeface="Roboto Mono"/>
                <a:sym typeface="Roboto Mono"/>
              </a:rPr>
            </a:br>
            <a:endParaRPr sz="1200">
              <a:solidFill>
                <a:schemeClr val="dk1"/>
              </a:solidFill>
              <a:latin typeface="Roboto Mono"/>
              <a:ea typeface="Roboto Mono"/>
              <a:cs typeface="Roboto Mono"/>
              <a:sym typeface="Roboto Mono"/>
            </a:endParaRPr>
          </a:p>
          <a:p>
            <a:pPr indent="-304800" lvl="0" marL="457200" rtl="0" algn="l">
              <a:lnSpc>
                <a:spcPct val="9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Vahvistavat vuorovaikutustaitoja: opimme kuuntelemaan, keskustelemaan sekä kohtaamaan muita</a:t>
            </a:r>
            <a:br>
              <a:rPr lang="en" sz="1200">
                <a:solidFill>
                  <a:schemeClr val="dk1"/>
                </a:solidFill>
                <a:latin typeface="Roboto Mono"/>
                <a:ea typeface="Roboto Mono"/>
                <a:cs typeface="Roboto Mono"/>
                <a:sym typeface="Roboto Mono"/>
              </a:rPr>
            </a:br>
            <a:endParaRPr sz="1200">
              <a:solidFill>
                <a:schemeClr val="dk1"/>
              </a:solidFill>
              <a:latin typeface="Roboto Mono"/>
              <a:ea typeface="Roboto Mono"/>
              <a:cs typeface="Roboto Mono"/>
              <a:sym typeface="Roboto Mono"/>
            </a:endParaRPr>
          </a:p>
          <a:p>
            <a:pPr indent="-304800" lvl="0" marL="457200" rtl="0" algn="l">
              <a:lnSpc>
                <a:spcPct val="9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Haastavat kehittymään: itseymmärrys lisääntyy kontaktissa muiden kanssa</a:t>
            </a:r>
            <a:br>
              <a:rPr lang="en" sz="1200">
                <a:solidFill>
                  <a:schemeClr val="dk1"/>
                </a:solidFill>
                <a:latin typeface="Roboto Mono"/>
                <a:ea typeface="Roboto Mono"/>
                <a:cs typeface="Roboto Mono"/>
                <a:sym typeface="Roboto Mono"/>
              </a:rPr>
            </a:br>
            <a:endParaRPr sz="1200">
              <a:solidFill>
                <a:schemeClr val="dk1"/>
              </a:solidFill>
              <a:latin typeface="Roboto Mono"/>
              <a:ea typeface="Roboto Mono"/>
              <a:cs typeface="Roboto Mono"/>
              <a:sym typeface="Roboto Mono"/>
            </a:endParaRPr>
          </a:p>
          <a:p>
            <a:pPr indent="-304800" lvl="0" marL="457200" rtl="0" algn="l">
              <a:lnSpc>
                <a:spcPct val="9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Auttavat ilmaisemaan omia ajatuksia ja tunteita</a:t>
            </a:r>
            <a:br>
              <a:rPr lang="en" sz="1200">
                <a:solidFill>
                  <a:schemeClr val="dk1"/>
                </a:solidFill>
                <a:latin typeface="Roboto Mono"/>
                <a:ea typeface="Roboto Mono"/>
                <a:cs typeface="Roboto Mono"/>
                <a:sym typeface="Roboto Mono"/>
              </a:rPr>
            </a:br>
            <a:endParaRPr sz="1200">
              <a:solidFill>
                <a:schemeClr val="dk1"/>
              </a:solidFill>
              <a:latin typeface="Roboto Mono"/>
              <a:ea typeface="Roboto Mono"/>
              <a:cs typeface="Roboto Mono"/>
              <a:sym typeface="Roboto Mono"/>
            </a:endParaRPr>
          </a:p>
          <a:p>
            <a:pPr indent="-304800" lvl="0" marL="457200" rtl="0" algn="l">
              <a:lnSpc>
                <a:spcPct val="9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Ovat työkalu vaikeiden asioiden käsittelyyn sekä yhdenvertaisuuden ja oikeudenmukaisuuden edistämiseen </a:t>
            </a:r>
            <a:endParaRPr sz="1900">
              <a:solidFill>
                <a:schemeClr val="dk1"/>
              </a:solidFill>
              <a:latin typeface="Roboto Mono"/>
              <a:ea typeface="Roboto Mono"/>
              <a:cs typeface="Roboto Mono"/>
              <a:sym typeface="Roboto Mono"/>
            </a:endParaRPr>
          </a:p>
        </p:txBody>
      </p:sp>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oboto Mono"/>
                <a:ea typeface="Roboto Mono"/>
                <a:cs typeface="Roboto Mono"/>
                <a:sym typeface="Roboto Mono"/>
              </a:rPr>
              <a:t>Miksi dialogitaidot ovat tärkeitä?</a:t>
            </a:r>
            <a:endParaRPr b="1">
              <a:latin typeface="Roboto Mono"/>
              <a:ea typeface="Roboto Mono"/>
              <a:cs typeface="Roboto Mono"/>
              <a:sym typeface="Roboto Mono"/>
            </a:endParaRPr>
          </a:p>
        </p:txBody>
      </p:sp>
      <p:pic>
        <p:nvPicPr>
          <p:cNvPr id="102" name="Google Shape;102;p20"/>
          <p:cNvPicPr preferRelativeResize="0"/>
          <p:nvPr/>
        </p:nvPicPr>
        <p:blipFill rotWithShape="1">
          <a:blip r:embed="rId3">
            <a:alphaModFix/>
          </a:blip>
          <a:srcRect b="0" l="0" r="0" t="0"/>
          <a:stretch/>
        </p:blipFill>
        <p:spPr>
          <a:xfrm>
            <a:off x="6177600" y="2187171"/>
            <a:ext cx="2722399" cy="2722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p:nvPr/>
        </p:nvSpPr>
        <p:spPr>
          <a:xfrm>
            <a:off x="1012874" y="794250"/>
            <a:ext cx="5038500" cy="1777500"/>
          </a:xfrm>
          <a:prstGeom prst="wedgeRoundRectCallout">
            <a:avLst>
              <a:gd fmla="val -40934" name="adj1"/>
              <a:gd fmla="val 78526" name="adj2"/>
              <a:gd fmla="val 0" name="adj3"/>
            </a:avLst>
          </a:prstGeom>
          <a:solidFill>
            <a:srgbClr val="ACDDCD"/>
          </a:solidFill>
          <a:ln cap="flat" cmpd="sng" w="9525">
            <a:solidFill>
              <a:srgbClr val="ACDD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txBox="1"/>
          <p:nvPr>
            <p:ph type="title"/>
          </p:nvPr>
        </p:nvSpPr>
        <p:spPr>
          <a:xfrm>
            <a:off x="1266225" y="1135050"/>
            <a:ext cx="4531800" cy="94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Roboto Mono"/>
                <a:ea typeface="Roboto Mono"/>
                <a:cs typeface="Roboto Mono"/>
                <a:sym typeface="Roboto Mono"/>
              </a:rPr>
              <a:t>Missä dialogia tarvitaan?</a:t>
            </a:r>
            <a:endParaRPr sz="2000">
              <a:latin typeface="Roboto Mono"/>
              <a:ea typeface="Roboto Mono"/>
              <a:cs typeface="Roboto Mono"/>
              <a:sym typeface="Roboto Mono"/>
            </a:endParaRPr>
          </a:p>
          <a:p>
            <a:pPr indent="0" lvl="0" marL="0" rtl="0" algn="ctr">
              <a:spcBef>
                <a:spcPts val="0"/>
              </a:spcBef>
              <a:spcAft>
                <a:spcPts val="0"/>
              </a:spcAft>
              <a:buNone/>
            </a:pPr>
            <a:r>
              <a:rPr lang="en" sz="2000">
                <a:latin typeface="Roboto Mono"/>
                <a:ea typeface="Roboto Mono"/>
                <a:cs typeface="Roboto Mono"/>
                <a:sym typeface="Roboto Mono"/>
              </a:rPr>
              <a:t>Kenen kanssa?</a:t>
            </a:r>
            <a:endParaRPr sz="2000">
              <a:latin typeface="Roboto Mono"/>
              <a:ea typeface="Roboto Mono"/>
              <a:cs typeface="Roboto Mono"/>
              <a:sym typeface="Roboto Mono"/>
            </a:endParaRPr>
          </a:p>
          <a:p>
            <a:pPr indent="0" lvl="0" marL="0" rtl="0" algn="ctr">
              <a:spcBef>
                <a:spcPts val="0"/>
              </a:spcBef>
              <a:spcAft>
                <a:spcPts val="0"/>
              </a:spcAft>
              <a:buClr>
                <a:schemeClr val="dk1"/>
              </a:buClr>
              <a:buSzPts val="990"/>
              <a:buFont typeface="Arial"/>
              <a:buNone/>
            </a:pPr>
            <a:r>
              <a:rPr lang="en" sz="2020">
                <a:latin typeface="Roboto Mono"/>
                <a:ea typeface="Roboto Mono"/>
                <a:cs typeface="Roboto Mono"/>
                <a:sym typeface="Roboto Mono"/>
              </a:rPr>
              <a:t>Millaisissa tilanteissa?</a:t>
            </a:r>
            <a:endParaRPr sz="2000">
              <a:latin typeface="Roboto Mono"/>
              <a:ea typeface="Roboto Mono"/>
              <a:cs typeface="Roboto Mono"/>
              <a:sym typeface="Roboto Mono"/>
            </a:endParaRPr>
          </a:p>
        </p:txBody>
      </p:sp>
      <p:pic>
        <p:nvPicPr>
          <p:cNvPr id="109" name="Google Shape;109;p21"/>
          <p:cNvPicPr preferRelativeResize="0"/>
          <p:nvPr/>
        </p:nvPicPr>
        <p:blipFill rotWithShape="1">
          <a:blip r:embed="rId3">
            <a:alphaModFix/>
          </a:blip>
          <a:srcRect b="0" l="0" r="0" t="0"/>
          <a:stretch/>
        </p:blipFill>
        <p:spPr>
          <a:xfrm>
            <a:off x="5864899" y="2428251"/>
            <a:ext cx="2652802" cy="26528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