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6" r:id="rId3"/>
    <p:sldId id="257" r:id="rId4"/>
    <p:sldId id="258" r:id="rId5"/>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9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a:t>Muokkaa perustyyl. napsautt.</a:t>
            </a:r>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p:cNvSpPr>
            <a:spLocks noGrp="1"/>
          </p:cNvSpPr>
          <p:nvPr>
            <p:ph type="dt" sz="half" idx="10"/>
          </p:nvPr>
        </p:nvSpPr>
        <p:spPr/>
        <p:txBody>
          <a:bodyPr/>
          <a:lstStyle/>
          <a:p>
            <a:fld id="{0377F009-CC9D-4519-9599-3C5FE96A7E8F}" type="datetimeFigureOut">
              <a:rPr lang="fi-FI" smtClean="0"/>
              <a:t>17.1.2022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E6708A36-8D83-4ACA-8FAA-BD0B7119596C}" type="slidenum">
              <a:rPr lang="fi-FI" smtClean="0"/>
              <a:t>‹#›</a:t>
            </a:fld>
            <a:endParaRPr lang="fi-FI"/>
          </a:p>
        </p:txBody>
      </p:sp>
    </p:spTree>
    <p:extLst>
      <p:ext uri="{BB962C8B-B14F-4D97-AF65-F5344CB8AC3E}">
        <p14:creationId xmlns:p14="http://schemas.microsoft.com/office/powerpoint/2010/main" val="485220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ystysuoran tekstin paikkamerkki 2"/>
          <p:cNvSpPr>
            <a:spLocks noGrp="1"/>
          </p:cNvSpPr>
          <p:nvPr>
            <p:ph type="body" orient="vert" idx="1"/>
          </p:nvPr>
        </p:nvSpPr>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0377F009-CC9D-4519-9599-3C5FE96A7E8F}" type="datetimeFigureOut">
              <a:rPr lang="fi-FI" smtClean="0"/>
              <a:t>17.1.2022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E6708A36-8D83-4ACA-8FAA-BD0B7119596C}" type="slidenum">
              <a:rPr lang="fi-FI" smtClean="0"/>
              <a:t>‹#›</a:t>
            </a:fld>
            <a:endParaRPr lang="fi-FI"/>
          </a:p>
        </p:txBody>
      </p:sp>
    </p:spTree>
    <p:extLst>
      <p:ext uri="{BB962C8B-B14F-4D97-AF65-F5344CB8AC3E}">
        <p14:creationId xmlns:p14="http://schemas.microsoft.com/office/powerpoint/2010/main" val="2239603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a:t>Muokkaa perustyyl. napsautt.</a:t>
            </a:r>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0377F009-CC9D-4519-9599-3C5FE96A7E8F}" type="datetimeFigureOut">
              <a:rPr lang="fi-FI" smtClean="0"/>
              <a:t>17.1.2022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E6708A36-8D83-4ACA-8FAA-BD0B7119596C}" type="slidenum">
              <a:rPr lang="fi-FI" smtClean="0"/>
              <a:t>‹#›</a:t>
            </a:fld>
            <a:endParaRPr lang="fi-FI"/>
          </a:p>
        </p:txBody>
      </p:sp>
    </p:spTree>
    <p:extLst>
      <p:ext uri="{BB962C8B-B14F-4D97-AF65-F5344CB8AC3E}">
        <p14:creationId xmlns:p14="http://schemas.microsoft.com/office/powerpoint/2010/main" val="3828494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0377F009-CC9D-4519-9599-3C5FE96A7E8F}" type="datetimeFigureOut">
              <a:rPr lang="fi-FI" smtClean="0"/>
              <a:t>17.1.2022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E6708A36-8D83-4ACA-8FAA-BD0B7119596C}" type="slidenum">
              <a:rPr lang="fi-FI" smtClean="0"/>
              <a:t>‹#›</a:t>
            </a:fld>
            <a:endParaRPr lang="fi-FI"/>
          </a:p>
        </p:txBody>
      </p:sp>
    </p:spTree>
    <p:extLst>
      <p:ext uri="{BB962C8B-B14F-4D97-AF65-F5344CB8AC3E}">
        <p14:creationId xmlns:p14="http://schemas.microsoft.com/office/powerpoint/2010/main" val="1559657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a:t>Muokkaa perustyyl. napsautt.</a:t>
            </a:r>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a:t>
            </a:r>
          </a:p>
        </p:txBody>
      </p:sp>
      <p:sp>
        <p:nvSpPr>
          <p:cNvPr id="4" name="Päivämäärän paikkamerkki 3"/>
          <p:cNvSpPr>
            <a:spLocks noGrp="1"/>
          </p:cNvSpPr>
          <p:nvPr>
            <p:ph type="dt" sz="half" idx="10"/>
          </p:nvPr>
        </p:nvSpPr>
        <p:spPr/>
        <p:txBody>
          <a:bodyPr/>
          <a:lstStyle/>
          <a:p>
            <a:fld id="{0377F009-CC9D-4519-9599-3C5FE96A7E8F}" type="datetimeFigureOut">
              <a:rPr lang="fi-FI" smtClean="0"/>
              <a:t>17.1.2022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E6708A36-8D83-4ACA-8FAA-BD0B7119596C}" type="slidenum">
              <a:rPr lang="fi-FI" smtClean="0"/>
              <a:t>‹#›</a:t>
            </a:fld>
            <a:endParaRPr lang="fi-FI"/>
          </a:p>
        </p:txBody>
      </p:sp>
    </p:spTree>
    <p:extLst>
      <p:ext uri="{BB962C8B-B14F-4D97-AF65-F5344CB8AC3E}">
        <p14:creationId xmlns:p14="http://schemas.microsoft.com/office/powerpoint/2010/main" val="942593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838200" y="1825625"/>
            <a:ext cx="5181600" cy="435133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6172200" y="1825625"/>
            <a:ext cx="5181600" cy="435133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p:cNvSpPr>
            <a:spLocks noGrp="1"/>
          </p:cNvSpPr>
          <p:nvPr>
            <p:ph type="dt" sz="half" idx="10"/>
          </p:nvPr>
        </p:nvSpPr>
        <p:spPr/>
        <p:txBody>
          <a:bodyPr/>
          <a:lstStyle/>
          <a:p>
            <a:fld id="{0377F009-CC9D-4519-9599-3C5FE96A7E8F}" type="datetimeFigureOut">
              <a:rPr lang="fi-FI" smtClean="0"/>
              <a:t>17.1.2022</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E6708A36-8D83-4ACA-8FAA-BD0B7119596C}" type="slidenum">
              <a:rPr lang="fi-FI" smtClean="0"/>
              <a:t>‹#›</a:t>
            </a:fld>
            <a:endParaRPr lang="fi-FI"/>
          </a:p>
        </p:txBody>
      </p:sp>
    </p:spTree>
    <p:extLst>
      <p:ext uri="{BB962C8B-B14F-4D97-AF65-F5344CB8AC3E}">
        <p14:creationId xmlns:p14="http://schemas.microsoft.com/office/powerpoint/2010/main" val="1992469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a:t>Muokkaa perustyyl. napsautt.</a:t>
            </a:r>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4" name="Sisällön paikkamerkki 3"/>
          <p:cNvSpPr>
            <a:spLocks noGrp="1"/>
          </p:cNvSpPr>
          <p:nvPr>
            <p:ph sz="half" idx="2"/>
          </p:nvPr>
        </p:nvSpPr>
        <p:spPr>
          <a:xfrm>
            <a:off x="839788" y="2505075"/>
            <a:ext cx="5157787" cy="368458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6" name="Sisällön paikkamerkki 5"/>
          <p:cNvSpPr>
            <a:spLocks noGrp="1"/>
          </p:cNvSpPr>
          <p:nvPr>
            <p:ph sz="quarter" idx="4"/>
          </p:nvPr>
        </p:nvSpPr>
        <p:spPr>
          <a:xfrm>
            <a:off x="6172200" y="2505075"/>
            <a:ext cx="5183188" cy="368458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p:cNvSpPr>
            <a:spLocks noGrp="1"/>
          </p:cNvSpPr>
          <p:nvPr>
            <p:ph type="dt" sz="half" idx="10"/>
          </p:nvPr>
        </p:nvSpPr>
        <p:spPr/>
        <p:txBody>
          <a:bodyPr/>
          <a:lstStyle/>
          <a:p>
            <a:fld id="{0377F009-CC9D-4519-9599-3C5FE96A7E8F}" type="datetimeFigureOut">
              <a:rPr lang="fi-FI" smtClean="0"/>
              <a:t>17.1.2022</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E6708A36-8D83-4ACA-8FAA-BD0B7119596C}" type="slidenum">
              <a:rPr lang="fi-FI" smtClean="0"/>
              <a:t>‹#›</a:t>
            </a:fld>
            <a:endParaRPr lang="fi-FI"/>
          </a:p>
        </p:txBody>
      </p:sp>
    </p:spTree>
    <p:extLst>
      <p:ext uri="{BB962C8B-B14F-4D97-AF65-F5344CB8AC3E}">
        <p14:creationId xmlns:p14="http://schemas.microsoft.com/office/powerpoint/2010/main" val="200062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0377F009-CC9D-4519-9599-3C5FE96A7E8F}" type="datetimeFigureOut">
              <a:rPr lang="fi-FI" smtClean="0"/>
              <a:t>17.1.2022</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E6708A36-8D83-4ACA-8FAA-BD0B7119596C}" type="slidenum">
              <a:rPr lang="fi-FI" smtClean="0"/>
              <a:t>‹#›</a:t>
            </a:fld>
            <a:endParaRPr lang="fi-FI"/>
          </a:p>
        </p:txBody>
      </p:sp>
    </p:spTree>
    <p:extLst>
      <p:ext uri="{BB962C8B-B14F-4D97-AF65-F5344CB8AC3E}">
        <p14:creationId xmlns:p14="http://schemas.microsoft.com/office/powerpoint/2010/main" val="2196705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0377F009-CC9D-4519-9599-3C5FE96A7E8F}" type="datetimeFigureOut">
              <a:rPr lang="fi-FI" smtClean="0"/>
              <a:t>17.1.2022</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E6708A36-8D83-4ACA-8FAA-BD0B7119596C}" type="slidenum">
              <a:rPr lang="fi-FI" smtClean="0"/>
              <a:t>‹#›</a:t>
            </a:fld>
            <a:endParaRPr lang="fi-FI"/>
          </a:p>
        </p:txBody>
      </p:sp>
    </p:spTree>
    <p:extLst>
      <p:ext uri="{BB962C8B-B14F-4D97-AF65-F5344CB8AC3E}">
        <p14:creationId xmlns:p14="http://schemas.microsoft.com/office/powerpoint/2010/main" val="1401293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perustyyl. napsautt.</a:t>
            </a:r>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a:t>
            </a:r>
          </a:p>
        </p:txBody>
      </p:sp>
      <p:sp>
        <p:nvSpPr>
          <p:cNvPr id="5" name="Päivämäärän paikkamerkki 4"/>
          <p:cNvSpPr>
            <a:spLocks noGrp="1"/>
          </p:cNvSpPr>
          <p:nvPr>
            <p:ph type="dt" sz="half" idx="10"/>
          </p:nvPr>
        </p:nvSpPr>
        <p:spPr/>
        <p:txBody>
          <a:bodyPr/>
          <a:lstStyle/>
          <a:p>
            <a:fld id="{0377F009-CC9D-4519-9599-3C5FE96A7E8F}" type="datetimeFigureOut">
              <a:rPr lang="fi-FI" smtClean="0"/>
              <a:t>17.1.2022</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E6708A36-8D83-4ACA-8FAA-BD0B7119596C}" type="slidenum">
              <a:rPr lang="fi-FI" smtClean="0"/>
              <a:t>‹#›</a:t>
            </a:fld>
            <a:endParaRPr lang="fi-FI"/>
          </a:p>
        </p:txBody>
      </p:sp>
    </p:spTree>
    <p:extLst>
      <p:ext uri="{BB962C8B-B14F-4D97-AF65-F5344CB8AC3E}">
        <p14:creationId xmlns:p14="http://schemas.microsoft.com/office/powerpoint/2010/main" val="1111254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perustyyl. napsautt.</a:t>
            </a:r>
          </a:p>
        </p:txBody>
      </p:sp>
      <p:sp>
        <p:nvSpPr>
          <p:cNvPr id="3" name="Kuvan paikkamerkki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a:t>
            </a:r>
          </a:p>
        </p:txBody>
      </p:sp>
      <p:sp>
        <p:nvSpPr>
          <p:cNvPr id="5" name="Päivämäärän paikkamerkki 4"/>
          <p:cNvSpPr>
            <a:spLocks noGrp="1"/>
          </p:cNvSpPr>
          <p:nvPr>
            <p:ph type="dt" sz="half" idx="10"/>
          </p:nvPr>
        </p:nvSpPr>
        <p:spPr/>
        <p:txBody>
          <a:bodyPr/>
          <a:lstStyle/>
          <a:p>
            <a:fld id="{0377F009-CC9D-4519-9599-3C5FE96A7E8F}" type="datetimeFigureOut">
              <a:rPr lang="fi-FI" smtClean="0"/>
              <a:t>17.1.2022</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E6708A36-8D83-4ACA-8FAA-BD0B7119596C}" type="slidenum">
              <a:rPr lang="fi-FI" smtClean="0"/>
              <a:t>‹#›</a:t>
            </a:fld>
            <a:endParaRPr lang="fi-FI"/>
          </a:p>
        </p:txBody>
      </p:sp>
    </p:spTree>
    <p:extLst>
      <p:ext uri="{BB962C8B-B14F-4D97-AF65-F5344CB8AC3E}">
        <p14:creationId xmlns:p14="http://schemas.microsoft.com/office/powerpoint/2010/main" val="3359232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perustyyl. napsautt.</a:t>
            </a:r>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77F009-CC9D-4519-9599-3C5FE96A7E8F}" type="datetimeFigureOut">
              <a:rPr lang="fi-FI" smtClean="0"/>
              <a:t>17.1.2022</a:t>
            </a:fld>
            <a:endParaRPr lang="fi-FI"/>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708A36-8D83-4ACA-8FAA-BD0B7119596C}" type="slidenum">
              <a:rPr lang="fi-FI" smtClean="0"/>
              <a:t>‹#›</a:t>
            </a:fld>
            <a:endParaRPr lang="fi-FI"/>
          </a:p>
        </p:txBody>
      </p:sp>
    </p:spTree>
    <p:extLst>
      <p:ext uri="{BB962C8B-B14F-4D97-AF65-F5344CB8AC3E}">
        <p14:creationId xmlns:p14="http://schemas.microsoft.com/office/powerpoint/2010/main" val="26221483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lh5.googleusercontent.com/oJrr5E4Pky3dzeZFeyz9k2lo61sXS-Apt2dNjEVxAXykQmtjO3nuK3c1eW4rvNl81CS5VCkwltvjYkQpUjiQ0Ml_LM2xMUU-EwY3jJxNg9_F8lVW576v1C2bpxufWlMI1MgWnX7AklM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35058" y="-985545"/>
            <a:ext cx="10586629" cy="10665216"/>
          </a:xfrm>
          <a:prstGeom prst="rect">
            <a:avLst/>
          </a:prstGeom>
          <a:noFill/>
          <a:extLst>
            <a:ext uri="{909E8E84-426E-40DD-AFC4-6F175D3DCCD1}">
              <a14:hiddenFill xmlns:a14="http://schemas.microsoft.com/office/drawing/2010/main">
                <a:solidFill>
                  <a:srgbClr val="FFFFFF"/>
                </a:solidFill>
              </a14:hiddenFill>
            </a:ext>
          </a:extLst>
        </p:spPr>
      </p:pic>
      <p:sp>
        <p:nvSpPr>
          <p:cNvPr id="2" name="Otsikko 1"/>
          <p:cNvSpPr>
            <a:spLocks noGrp="1"/>
          </p:cNvSpPr>
          <p:nvPr>
            <p:ph type="ctrTitle"/>
          </p:nvPr>
        </p:nvSpPr>
        <p:spPr>
          <a:xfrm>
            <a:off x="3856305" y="1832176"/>
            <a:ext cx="7600601" cy="2018788"/>
          </a:xfrm>
        </p:spPr>
        <p:txBody>
          <a:bodyPr>
            <a:normAutofit fontScale="90000"/>
          </a:bodyPr>
          <a:lstStyle/>
          <a:p>
            <a:r>
              <a:rPr lang="fi-FI" dirty="0">
                <a:solidFill>
                  <a:schemeClr val="bg1"/>
                </a:solidFill>
                <a:latin typeface="Century Gothic" panose="020B0502020202020204" pitchFamily="34" charset="0"/>
              </a:rPr>
              <a:t>Testi: Tosiasiaväite, mielipide vai moraalinen kannanotto?</a:t>
            </a:r>
          </a:p>
        </p:txBody>
      </p:sp>
      <p:pic>
        <p:nvPicPr>
          <p:cNvPr id="10" name="Picture 2" descr="https://lh3.googleusercontent.com/sZ_4KUmckuXaCeaEB-dq8qIYGXK8LsMVz9mV2r3LsR2YOJdeOcy5Ye1b08Z9XiRLu67R3lGvuAZxGRU9x1dq6esUb3WSKD8LeAHl32UIkuQ7zkAnfbGmdYzqaP395srQFw0ZRYhASoj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399" y="1605499"/>
            <a:ext cx="3630826" cy="5252501"/>
          </a:xfrm>
          <a:prstGeom prst="rect">
            <a:avLst/>
          </a:prstGeom>
          <a:noFill/>
          <a:extLst>
            <a:ext uri="{909E8E84-426E-40DD-AFC4-6F175D3DCCD1}">
              <a14:hiddenFill xmlns:a14="http://schemas.microsoft.com/office/drawing/2010/main">
                <a:solidFill>
                  <a:srgbClr val="FFFFFF"/>
                </a:solidFill>
              </a14:hiddenFill>
            </a:ext>
          </a:extLst>
        </p:spPr>
      </p:pic>
      <p:pic>
        <p:nvPicPr>
          <p:cNvPr id="5" name="Kuva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6220" y="253297"/>
            <a:ext cx="1821722" cy="929078"/>
          </a:xfrm>
          <a:prstGeom prst="rect">
            <a:avLst/>
          </a:prstGeom>
        </p:spPr>
      </p:pic>
      <p:pic>
        <p:nvPicPr>
          <p:cNvPr id="6" name="Kuva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332720" y="5241264"/>
            <a:ext cx="1418492" cy="1418492"/>
          </a:xfrm>
          <a:prstGeom prst="rect">
            <a:avLst/>
          </a:prstGeom>
        </p:spPr>
      </p:pic>
    </p:spTree>
    <p:extLst>
      <p:ext uri="{BB962C8B-B14F-4D97-AF65-F5344CB8AC3E}">
        <p14:creationId xmlns:p14="http://schemas.microsoft.com/office/powerpoint/2010/main" val="3365746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dirty="0">
                <a:latin typeface="Century Gothic" panose="020B0502020202020204" pitchFamily="34" charset="0"/>
              </a:rPr>
              <a:t>Testi: Tosiasiaväite, mielipide vai moraalinen kannanotto?</a:t>
            </a:r>
          </a:p>
        </p:txBody>
      </p:sp>
      <p:sp>
        <p:nvSpPr>
          <p:cNvPr id="3" name="Sisällön paikkamerkki 2"/>
          <p:cNvSpPr>
            <a:spLocks noGrp="1"/>
          </p:cNvSpPr>
          <p:nvPr>
            <p:ph idx="1"/>
          </p:nvPr>
        </p:nvSpPr>
        <p:spPr>
          <a:xfrm>
            <a:off x="838200" y="1901825"/>
            <a:ext cx="10515600" cy="4351338"/>
          </a:xfrm>
        </p:spPr>
        <p:txBody>
          <a:bodyPr>
            <a:normAutofit fontScale="77500" lnSpcReduction="20000"/>
          </a:bodyPr>
          <a:lstStyle/>
          <a:p>
            <a:pPr marL="0" indent="0">
              <a:buNone/>
            </a:pPr>
            <a:r>
              <a:rPr lang="fi-FI" b="1" dirty="0">
                <a:latin typeface="Century Gothic" panose="020B0502020202020204" pitchFamily="34" charset="0"/>
              </a:rPr>
              <a:t>Tosiasiaväitteet</a:t>
            </a:r>
            <a:r>
              <a:rPr lang="fi-FI" dirty="0">
                <a:latin typeface="Century Gothic" panose="020B0502020202020204" pitchFamily="34" charset="0"/>
              </a:rPr>
              <a:t> on mahdollista osoittaa todeksi tai epätodeksi objektiivisesti: esimerkiksi väite “maapallo on pyöreä” (tai lähestulkoon pyöreä). Tosiasiaväite voi olla virheellinen, mutta se on silloinkin muodoltaan tosiasiaväite. </a:t>
            </a:r>
            <a:r>
              <a:rPr lang="fi-FI" b="1" dirty="0">
                <a:latin typeface="Century Gothic" panose="020B0502020202020204" pitchFamily="34" charset="0"/>
              </a:rPr>
              <a:t>Mielipiteet</a:t>
            </a:r>
            <a:r>
              <a:rPr lang="fi-FI" dirty="0">
                <a:latin typeface="Century Gothic" panose="020B0502020202020204" pitchFamily="34" charset="0"/>
              </a:rPr>
              <a:t> sen sijaan ovat subjektiivisia kannanottoja, joista on mahdollista olla eri mieltä ja joista ei välttämättä seuraa muille velvoitetta ajatella asiasta samalla tavalla. Esimerkiksi mielipiteestä “vaniljajäätelö on parempaa kuin suklaajäätelö” ei välttämättä seuraa, etteikö joku voisi pitää suklaajäätelöä parempana myös vaniljajäätelöä suosivan mielestä.</a:t>
            </a:r>
          </a:p>
          <a:p>
            <a:pPr marL="0" indent="0">
              <a:buNone/>
            </a:pPr>
            <a:endParaRPr lang="fi-FI" dirty="0">
              <a:latin typeface="Century Gothic" panose="020B0502020202020204" pitchFamily="34" charset="0"/>
            </a:endParaRPr>
          </a:p>
          <a:p>
            <a:pPr marL="0" indent="0">
              <a:buNone/>
            </a:pPr>
            <a:r>
              <a:rPr lang="fi-FI" dirty="0">
                <a:latin typeface="Century Gothic" panose="020B0502020202020204" pitchFamily="34" charset="0"/>
              </a:rPr>
              <a:t>On tärkeä huomata, että </a:t>
            </a:r>
            <a:r>
              <a:rPr lang="fi-FI" b="1" dirty="0">
                <a:latin typeface="Century Gothic" panose="020B0502020202020204" pitchFamily="34" charset="0"/>
              </a:rPr>
              <a:t>moraaliset kannanotot</a:t>
            </a:r>
            <a:r>
              <a:rPr lang="fi-FI" dirty="0">
                <a:latin typeface="Century Gothic" panose="020B0502020202020204" pitchFamily="34" charset="0"/>
              </a:rPr>
              <a:t> eivät tyypillisesti ole mielipiteitä: esitettäessä moraalisia kannanottoja, kuten “kiduttaminen on väärin”, esitetään samalla muille velvoite ajatella ja toimia samalla tavalla. Moraalisista kannanotoista on mahdollista olla eri mieltä, mutta ne eivät ole makuasioita. Moraalisten kannanottojen perusteluja voidaan arvioida objektiivisilla kriteereillä kuten esimerkiksi johdonmukaisuus ja ristiriidattomuus.</a:t>
            </a:r>
          </a:p>
          <a:p>
            <a:pPr marL="0" indent="0">
              <a:buNone/>
            </a:pPr>
            <a:endParaRPr lang="fi-FI" dirty="0"/>
          </a:p>
        </p:txBody>
      </p:sp>
    </p:spTree>
    <p:extLst>
      <p:ext uri="{BB962C8B-B14F-4D97-AF65-F5344CB8AC3E}">
        <p14:creationId xmlns:p14="http://schemas.microsoft.com/office/powerpoint/2010/main" val="621830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lh5.googleusercontent.com/oJrr5E4Pky3dzeZFeyz9k2lo61sXS-Apt2dNjEVxAXykQmtjO3nuK3c1eW4rvNl81CS5VCkwltvjYkQpUjiQ0Ml_LM2xMUU-EwY3jJxNg9_F8lVW576v1C2bpxufWlMI1MgWnX7AklM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19115" y="1070766"/>
            <a:ext cx="6523355" cy="6523355"/>
          </a:xfrm>
          <a:prstGeom prst="rect">
            <a:avLst/>
          </a:prstGeom>
          <a:noFill/>
          <a:extLst>
            <a:ext uri="{909E8E84-426E-40DD-AFC4-6F175D3DCCD1}">
              <a14:hiddenFill xmlns:a14="http://schemas.microsoft.com/office/drawing/2010/main">
                <a:solidFill>
                  <a:srgbClr val="FFFFFF"/>
                </a:solidFill>
              </a14:hiddenFill>
            </a:ext>
          </a:extLst>
        </p:spPr>
      </p:pic>
      <p:sp>
        <p:nvSpPr>
          <p:cNvPr id="2" name="Otsikko 1"/>
          <p:cNvSpPr>
            <a:spLocks noGrp="1"/>
          </p:cNvSpPr>
          <p:nvPr>
            <p:ph type="title"/>
          </p:nvPr>
        </p:nvSpPr>
        <p:spPr>
          <a:xfrm>
            <a:off x="838200" y="560385"/>
            <a:ext cx="10515600" cy="1325563"/>
          </a:xfrm>
        </p:spPr>
        <p:txBody>
          <a:bodyPr/>
          <a:lstStyle/>
          <a:p>
            <a:r>
              <a:rPr lang="fi-FI" dirty="0">
                <a:latin typeface="Century Gothic" panose="020B0502020202020204" pitchFamily="34" charset="0"/>
              </a:rPr>
              <a:t>Testi: Tosiasiaväite, mielipide vai moraalinen kannanotto?</a:t>
            </a:r>
          </a:p>
        </p:txBody>
      </p:sp>
      <p:sp>
        <p:nvSpPr>
          <p:cNvPr id="3" name="Sisällön paikkamerkki 2"/>
          <p:cNvSpPr>
            <a:spLocks noGrp="1"/>
          </p:cNvSpPr>
          <p:nvPr>
            <p:ph idx="1"/>
          </p:nvPr>
        </p:nvSpPr>
        <p:spPr>
          <a:xfrm>
            <a:off x="6096000" y="2313536"/>
            <a:ext cx="5181600" cy="1735537"/>
          </a:xfrm>
        </p:spPr>
        <p:txBody>
          <a:bodyPr/>
          <a:lstStyle/>
          <a:p>
            <a:pPr marL="0" indent="0" algn="ctr">
              <a:buNone/>
            </a:pPr>
            <a:r>
              <a:rPr lang="fi-FI" dirty="0">
                <a:solidFill>
                  <a:schemeClr val="bg1"/>
                </a:solidFill>
                <a:latin typeface="Century Gothic" panose="020B0502020202020204" pitchFamily="34" charset="0"/>
              </a:rPr>
              <a:t>Miten hyvin tunnistat tosiasiaväitteet, mielipiteet ja moraaliset kannanotot? </a:t>
            </a:r>
          </a:p>
        </p:txBody>
      </p:sp>
      <p:pic>
        <p:nvPicPr>
          <p:cNvPr id="4" name="Kuva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987389"/>
            <a:ext cx="4110990" cy="4110990"/>
          </a:xfrm>
          <a:prstGeom prst="rect">
            <a:avLst/>
          </a:prstGeom>
        </p:spPr>
      </p:pic>
      <p:pic>
        <p:nvPicPr>
          <p:cNvPr id="1028" name="Picture 4" descr="https://lh5.googleusercontent.com/yb7Y-2vt603qH0rf2VX3dkzWNUorSK29egSz1djS5ld1o_y_r5EYK-O_u8U_XERBujqmubXnTdm2e7ejWV-eAOY-c7J7YVQLkqYSpIs_V8YiFlnP3CVPtDNQbyfH-htsQ3noqsM7HYd2"/>
          <p:cNvPicPr>
            <a:picLocks noChangeAspect="1" noChangeArrowheads="1"/>
          </p:cNvPicPr>
          <p:nvPr/>
        </p:nvPicPr>
        <p:blipFill rotWithShape="1">
          <a:blip r:embed="rId4">
            <a:extLst>
              <a:ext uri="{28A0092B-C50C-407E-A947-70E740481C1C}">
                <a14:useLocalDpi xmlns:a14="http://schemas.microsoft.com/office/drawing/2010/main" val="0"/>
              </a:ext>
            </a:extLst>
          </a:blip>
          <a:srcRect l="42326" t="33885" r="34689" b="39355"/>
          <a:stretch/>
        </p:blipFill>
        <p:spPr bwMode="auto">
          <a:xfrm>
            <a:off x="8458200" y="4549716"/>
            <a:ext cx="1322070" cy="13353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2516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p:txBody>
          <a:bodyPr/>
          <a:lstStyle/>
          <a:p>
            <a:r>
              <a:rPr lang="fi-FI" dirty="0">
                <a:latin typeface="Century Gothic" panose="020B0502020202020204" pitchFamily="34" charset="0"/>
              </a:rPr>
              <a:t>Testi: Tosiasiaväite, mielipide vai moraalinen kannanotto?</a:t>
            </a:r>
          </a:p>
        </p:txBody>
      </p:sp>
      <p:sp>
        <p:nvSpPr>
          <p:cNvPr id="3" name="Sisällön paikkamerkki 2"/>
          <p:cNvSpPr>
            <a:spLocks noGrp="1"/>
          </p:cNvSpPr>
          <p:nvPr>
            <p:ph sz="half" idx="1"/>
          </p:nvPr>
        </p:nvSpPr>
        <p:spPr/>
        <p:txBody>
          <a:bodyPr>
            <a:normAutofit fontScale="77500" lnSpcReduction="20000"/>
          </a:bodyPr>
          <a:lstStyle/>
          <a:p>
            <a:r>
              <a:rPr lang="fi-FI" dirty="0">
                <a:latin typeface="Century Gothic" panose="020B0502020202020204" pitchFamily="34" charset="0"/>
              </a:rPr>
              <a:t>Maapallo on litteä. </a:t>
            </a:r>
            <a:r>
              <a:rPr lang="fi-FI" b="1" dirty="0">
                <a:latin typeface="Century Gothic" panose="020B0502020202020204" pitchFamily="34" charset="0"/>
              </a:rPr>
              <a:t>tosiasiaväite</a:t>
            </a:r>
          </a:p>
          <a:p>
            <a:r>
              <a:rPr lang="fi-FI" dirty="0">
                <a:latin typeface="Century Gothic" panose="020B0502020202020204" pitchFamily="34" charset="0"/>
              </a:rPr>
              <a:t>Istanbulin Sininen moskeija on kauniimpi kuin Hagia Sofia. </a:t>
            </a:r>
            <a:r>
              <a:rPr lang="fi-FI" b="1" dirty="0">
                <a:latin typeface="Century Gothic" panose="020B0502020202020204" pitchFamily="34" charset="0"/>
              </a:rPr>
              <a:t>mielipide</a:t>
            </a:r>
          </a:p>
          <a:p>
            <a:r>
              <a:rPr lang="fi-FI" dirty="0">
                <a:latin typeface="Century Gothic" panose="020B0502020202020204" pitchFamily="34" charset="0"/>
              </a:rPr>
              <a:t>Äänestäminen on turhaa, koska kaikki puolueet ovat mielestäni ihan samanlaisia. </a:t>
            </a:r>
            <a:r>
              <a:rPr lang="fi-FI" b="1" dirty="0">
                <a:latin typeface="Century Gothic" panose="020B0502020202020204" pitchFamily="34" charset="0"/>
              </a:rPr>
              <a:t>mielipide</a:t>
            </a:r>
          </a:p>
          <a:p>
            <a:r>
              <a:rPr lang="fi-FI" dirty="0">
                <a:latin typeface="Century Gothic" panose="020B0502020202020204" pitchFamily="34" charset="0"/>
              </a:rPr>
              <a:t>Suomi on sitoutunut YK:n ihmisoikeuksien julistukseen.  </a:t>
            </a:r>
            <a:r>
              <a:rPr lang="fi-FI" b="1" dirty="0">
                <a:latin typeface="Century Gothic" panose="020B0502020202020204" pitchFamily="34" charset="0"/>
              </a:rPr>
              <a:t>tosiasiaväite</a:t>
            </a:r>
          </a:p>
          <a:p>
            <a:r>
              <a:rPr lang="fi-FI" dirty="0">
                <a:latin typeface="Century Gothic" panose="020B0502020202020204" pitchFamily="34" charset="0"/>
              </a:rPr>
              <a:t>Suomen </a:t>
            </a:r>
            <a:r>
              <a:rPr lang="fi-FI" dirty="0" err="1">
                <a:latin typeface="Century Gothic" panose="020B0502020202020204" pitchFamily="34" charset="0"/>
              </a:rPr>
              <a:t>transsukupuolisia</a:t>
            </a:r>
            <a:r>
              <a:rPr lang="fi-FI" dirty="0">
                <a:latin typeface="Century Gothic" panose="020B0502020202020204" pitchFamily="34" charset="0"/>
              </a:rPr>
              <a:t> koskeva lainsäädäntöä tulisi muuttaa, koska se estää ihmisoikeuksien toteutumisen. </a:t>
            </a:r>
            <a:r>
              <a:rPr lang="fi-FI" b="1" dirty="0">
                <a:latin typeface="Century Gothic" panose="020B0502020202020204" pitchFamily="34" charset="0"/>
              </a:rPr>
              <a:t>moraalinen kannanotto</a:t>
            </a:r>
          </a:p>
          <a:p>
            <a:pPr marL="0" indent="0">
              <a:buNone/>
            </a:pPr>
            <a:endParaRPr lang="fi-FI" dirty="0"/>
          </a:p>
        </p:txBody>
      </p:sp>
      <p:sp>
        <p:nvSpPr>
          <p:cNvPr id="5" name="Sisällön paikkamerkki 4"/>
          <p:cNvSpPr>
            <a:spLocks noGrp="1"/>
          </p:cNvSpPr>
          <p:nvPr>
            <p:ph sz="half" idx="2"/>
          </p:nvPr>
        </p:nvSpPr>
        <p:spPr/>
        <p:txBody>
          <a:bodyPr>
            <a:normAutofit fontScale="77500" lnSpcReduction="20000"/>
          </a:bodyPr>
          <a:lstStyle/>
          <a:p>
            <a:r>
              <a:rPr lang="fi-FI" dirty="0">
                <a:latin typeface="Century Gothic" panose="020B0502020202020204" pitchFamily="34" charset="0"/>
              </a:rPr>
              <a:t>Toisen luottamuksen pettäminen on väärin. </a:t>
            </a:r>
            <a:r>
              <a:rPr lang="fi-FI" b="1" dirty="0">
                <a:latin typeface="Century Gothic" panose="020B0502020202020204" pitchFamily="34" charset="0"/>
              </a:rPr>
              <a:t>moraalinen kannanotto</a:t>
            </a:r>
          </a:p>
          <a:p>
            <a:r>
              <a:rPr lang="fi-FI" dirty="0">
                <a:latin typeface="Century Gothic" panose="020B0502020202020204" pitchFamily="34" charset="0"/>
              </a:rPr>
              <a:t>Vuonna 2017 ISIS menetti merkittävän osan hallitsemistaan alueista Irakissa ja Syyriassa. </a:t>
            </a:r>
            <a:r>
              <a:rPr lang="fi-FI" b="1" dirty="0">
                <a:latin typeface="Century Gothic" panose="020B0502020202020204" pitchFamily="34" charset="0"/>
              </a:rPr>
              <a:t>tosiasiaväite </a:t>
            </a:r>
          </a:p>
          <a:p>
            <a:r>
              <a:rPr lang="fi-FI" dirty="0">
                <a:latin typeface="Century Gothic" panose="020B0502020202020204" pitchFamily="34" charset="0"/>
              </a:rPr>
              <a:t>Julkinen hallinto on lähes aina tuhlaavainen ja tehoton. </a:t>
            </a:r>
            <a:r>
              <a:rPr lang="fi-FI" b="1" dirty="0">
                <a:latin typeface="Century Gothic" panose="020B0502020202020204" pitchFamily="34" charset="0"/>
              </a:rPr>
              <a:t>mielipide</a:t>
            </a:r>
          </a:p>
          <a:p>
            <a:r>
              <a:rPr lang="fi-FI" dirty="0">
                <a:latin typeface="Century Gothic" panose="020B0502020202020204" pitchFamily="34" charset="0"/>
              </a:rPr>
              <a:t>Jeesus Nasaretilainen ei kirjoittanut mitään muistiin. </a:t>
            </a:r>
            <a:r>
              <a:rPr lang="fi-FI" b="1" dirty="0">
                <a:latin typeface="Century Gothic" panose="020B0502020202020204" pitchFamily="34" charset="0"/>
              </a:rPr>
              <a:t>tosiasiaväite</a:t>
            </a:r>
          </a:p>
          <a:p>
            <a:r>
              <a:rPr lang="fi-FI" dirty="0">
                <a:latin typeface="Century Gothic" panose="020B0502020202020204" pitchFamily="34" charset="0"/>
              </a:rPr>
              <a:t>Rakasta lähimmäistäsi niin kuin itseäsi. </a:t>
            </a:r>
            <a:r>
              <a:rPr lang="fi-FI" b="1" dirty="0">
                <a:latin typeface="Century Gothic" panose="020B0502020202020204" pitchFamily="34" charset="0"/>
              </a:rPr>
              <a:t>moraalinen kannanotto</a:t>
            </a:r>
          </a:p>
          <a:p>
            <a:endParaRPr lang="fi-FI" dirty="0"/>
          </a:p>
        </p:txBody>
      </p:sp>
    </p:spTree>
    <p:extLst>
      <p:ext uri="{BB962C8B-B14F-4D97-AF65-F5344CB8AC3E}">
        <p14:creationId xmlns:p14="http://schemas.microsoft.com/office/powerpoint/2010/main" val="1460600598"/>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285</Words>
  <Application>Microsoft Office PowerPoint</Application>
  <PresentationFormat>Laajakuva</PresentationFormat>
  <Paragraphs>18</Paragraphs>
  <Slides>4</Slides>
  <Notes>0</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4</vt:i4>
      </vt:variant>
    </vt:vector>
  </HeadingPairs>
  <TitlesOfParts>
    <vt:vector size="9" baseType="lpstr">
      <vt:lpstr>Arial</vt:lpstr>
      <vt:lpstr>Calibri</vt:lpstr>
      <vt:lpstr>Calibri Light</vt:lpstr>
      <vt:lpstr>Century Gothic</vt:lpstr>
      <vt:lpstr>Office-teema</vt:lpstr>
      <vt:lpstr>Testi: Tosiasiaväite, mielipide vai moraalinen kannanotto?</vt:lpstr>
      <vt:lpstr>Testi: Tosiasiaväite, mielipide vai moraalinen kannanotto?</vt:lpstr>
      <vt:lpstr>Testi: Tosiasiaväite, mielipide vai moraalinen kannanotto?</vt:lpstr>
      <vt:lpstr>Testi: Tosiasiaväite, mielipide vai moraalinen kannanotto?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Testi: Tosiasiaväite, mielipide vai moraalinen kannanotto?</dc:title>
  <dc:creator>Enni Keski-Saari</dc:creator>
  <cp:lastModifiedBy>Enni Keski-Saari</cp:lastModifiedBy>
  <cp:revision>5</cp:revision>
  <dcterms:created xsi:type="dcterms:W3CDTF">2022-01-15T16:42:54Z</dcterms:created>
  <dcterms:modified xsi:type="dcterms:W3CDTF">2022-01-17T20:42:50Z</dcterms:modified>
</cp:coreProperties>
</file>