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9" r:id="rId3"/>
    <p:sldId id="256" r:id="rId4"/>
    <p:sldId id="257" r:id="rId5"/>
    <p:sldId id="258" r:id="rId6"/>
    <p:sldId id="260" r:id="rId7"/>
    <p:sldId id="261" r:id="rId8"/>
    <p:sldId id="262" r:id="rId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73D34A66-FEA5-4302-B931-335A4FCB735C}"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2393601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3D34A66-FEA5-4302-B931-335A4FCB735C}"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2049267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3D34A66-FEA5-4302-B931-335A4FCB735C}"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162079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3D34A66-FEA5-4302-B931-335A4FCB735C}"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411917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73D34A66-FEA5-4302-B931-335A4FCB735C}" type="datetimeFigureOut">
              <a:rPr lang="fi-FI" smtClean="0"/>
              <a:t>19.1.2022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1083104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73D34A66-FEA5-4302-B931-335A4FCB735C}" type="datetimeFigureOut">
              <a:rPr lang="fi-FI" smtClean="0"/>
              <a:t>19.1.2022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34813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73D34A66-FEA5-4302-B931-335A4FCB735C}" type="datetimeFigureOut">
              <a:rPr lang="fi-FI" smtClean="0"/>
              <a:t>19.1.2022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970632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73D34A66-FEA5-4302-B931-335A4FCB735C}" type="datetimeFigureOut">
              <a:rPr lang="fi-FI" smtClean="0"/>
              <a:t>19.1.2022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2123111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73D34A66-FEA5-4302-B931-335A4FCB735C}" type="datetimeFigureOut">
              <a:rPr lang="fi-FI" smtClean="0"/>
              <a:t>19.1.2022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475546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73D34A66-FEA5-4302-B931-335A4FCB735C}" type="datetimeFigureOut">
              <a:rPr lang="fi-FI" smtClean="0"/>
              <a:t>19.1.2022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241197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73D34A66-FEA5-4302-B931-335A4FCB735C}" type="datetimeFigureOut">
              <a:rPr lang="fi-FI" smtClean="0"/>
              <a:t>19.1.2022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FE3D39A-B9B0-45F6-BCA8-1C6DB02BF10A}" type="slidenum">
              <a:rPr lang="fi-FI" smtClean="0"/>
              <a:t>‹#›</a:t>
            </a:fld>
            <a:endParaRPr lang="fi-FI"/>
          </a:p>
        </p:txBody>
      </p:sp>
    </p:spTree>
    <p:extLst>
      <p:ext uri="{BB962C8B-B14F-4D97-AF65-F5344CB8AC3E}">
        <p14:creationId xmlns:p14="http://schemas.microsoft.com/office/powerpoint/2010/main" val="98488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34A66-FEA5-4302-B931-335A4FCB735C}" type="datetimeFigureOut">
              <a:rPr lang="fi-FI" smtClean="0"/>
              <a:t>19.1.2022</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E3D39A-B9B0-45F6-BCA8-1C6DB02BF10A}" type="slidenum">
              <a:rPr lang="fi-FI" smtClean="0"/>
              <a:t>‹#›</a:t>
            </a:fld>
            <a:endParaRPr lang="fi-FI"/>
          </a:p>
        </p:txBody>
      </p:sp>
    </p:spTree>
    <p:extLst>
      <p:ext uri="{BB962C8B-B14F-4D97-AF65-F5344CB8AC3E}">
        <p14:creationId xmlns:p14="http://schemas.microsoft.com/office/powerpoint/2010/main" val="3050113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lh5.googleusercontent.com/oJrr5E4Pky3dzeZFeyz9k2lo61sXS-Apt2dNjEVxAXykQmtjO3nuK3c1eW4rvNl81CS5VCkwltvjYkQpUjiQ0Ml_LM2xMUU-EwY3jJxNg9_F8lVW576v1C2bpxufWlMI1MgWnX7AklM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5058" y="-985545"/>
            <a:ext cx="10586629" cy="10665216"/>
          </a:xfrm>
          <a:prstGeom prst="rect">
            <a:avLst/>
          </a:prstGeom>
          <a:noFill/>
          <a:extLst>
            <a:ext uri="{909E8E84-426E-40DD-AFC4-6F175D3DCCD1}">
              <a14:hiddenFill xmlns:a14="http://schemas.microsoft.com/office/drawing/2010/main">
                <a:solidFill>
                  <a:srgbClr val="FFFFFF"/>
                </a:solidFill>
              </a14:hiddenFill>
            </a:ext>
          </a:extLst>
        </p:spPr>
      </p:pic>
      <p:sp>
        <p:nvSpPr>
          <p:cNvPr id="2" name="Otsikko 1"/>
          <p:cNvSpPr>
            <a:spLocks noGrp="1"/>
          </p:cNvSpPr>
          <p:nvPr>
            <p:ph type="ctrTitle"/>
          </p:nvPr>
        </p:nvSpPr>
        <p:spPr>
          <a:xfrm>
            <a:off x="3856305" y="731520"/>
            <a:ext cx="8183295" cy="2042160"/>
          </a:xfrm>
        </p:spPr>
        <p:txBody>
          <a:bodyPr>
            <a:normAutofit/>
          </a:bodyPr>
          <a:lstStyle/>
          <a:p>
            <a:r>
              <a:rPr lang="fi-FI" dirty="0">
                <a:solidFill>
                  <a:schemeClr val="bg1"/>
                </a:solidFill>
                <a:latin typeface="Century Gothic" panose="020B0502020202020204" pitchFamily="34" charset="0"/>
              </a:rPr>
              <a:t>Fiksusti eri mieltä</a:t>
            </a:r>
          </a:p>
        </p:txBody>
      </p:sp>
      <p:pic>
        <p:nvPicPr>
          <p:cNvPr id="10" name="Picture 2" descr="https://lh3.googleusercontent.com/sZ_4KUmckuXaCeaEB-dq8qIYGXK8LsMVz9mV2r3LsR2YOJdeOcy5Ye1b08Z9XiRLu67R3lGvuAZxGRU9x1dq6esUb3WSKD8LeAHl32UIkuQ7zkAnfbGmdYzqaP395srQFw0ZRYhASoj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399" y="1605499"/>
            <a:ext cx="3630826" cy="5252501"/>
          </a:xfrm>
          <a:prstGeom prst="rect">
            <a:avLst/>
          </a:prstGeom>
          <a:noFill/>
          <a:extLst>
            <a:ext uri="{909E8E84-426E-40DD-AFC4-6F175D3DCCD1}">
              <a14:hiddenFill xmlns:a14="http://schemas.microsoft.com/office/drawing/2010/main">
                <a:solidFill>
                  <a:srgbClr val="FFFFFF"/>
                </a:solidFill>
              </a14:hiddenFill>
            </a:ext>
          </a:extLst>
        </p:spPr>
      </p:pic>
      <p:pic>
        <p:nvPicPr>
          <p:cNvPr id="5" name="Kuva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6220" y="253297"/>
            <a:ext cx="1821722" cy="929078"/>
          </a:xfrm>
          <a:prstGeom prst="rect">
            <a:avLst/>
          </a:prstGeom>
        </p:spPr>
      </p:pic>
      <p:pic>
        <p:nvPicPr>
          <p:cNvPr id="6" name="Kuva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32720" y="5241264"/>
            <a:ext cx="1418492" cy="1418492"/>
          </a:xfrm>
          <a:prstGeom prst="rect">
            <a:avLst/>
          </a:prstGeom>
        </p:spPr>
      </p:pic>
      <p:pic>
        <p:nvPicPr>
          <p:cNvPr id="7" name="Picture 2" descr="https://lh3.googleusercontent.com/sZ_4KUmckuXaCeaEB-dq8qIYGXK8LsMVz9mV2r3LsR2YOJdeOcy5Ye1b08Z9XiRLu67R3lGvuAZxGRU9x1dq6esUb3WSKD8LeAHl32UIkuQ7zkAnfbGmdYzqaP395srQFw0ZRYhASoj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0135" y="4397807"/>
            <a:ext cx="1700625" cy="2460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948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Video: 10 vinkkiä fiksuun keskusteluun</a:t>
            </a:r>
          </a:p>
        </p:txBody>
      </p:sp>
      <p:sp>
        <p:nvSpPr>
          <p:cNvPr id="3" name="Sisällön paikkamerkki 2"/>
          <p:cNvSpPr>
            <a:spLocks noGrp="1"/>
          </p:cNvSpPr>
          <p:nvPr>
            <p:ph idx="1"/>
          </p:nvPr>
        </p:nvSpPr>
        <p:spPr>
          <a:xfrm>
            <a:off x="838200" y="1825625"/>
            <a:ext cx="6533271" cy="4351338"/>
          </a:xfrm>
        </p:spPr>
        <p:txBody>
          <a:bodyPr/>
          <a:lstStyle/>
          <a:p>
            <a:pPr marL="0" indent="0">
              <a:buNone/>
            </a:pPr>
            <a:r>
              <a:rPr lang="fi-FI" dirty="0">
                <a:latin typeface="Century Gothic" panose="020B0502020202020204" pitchFamily="34" charset="0"/>
              </a:rPr>
              <a:t>Kuunnelkaa videolta nuorten 10 vinkkiä fiksuun keskusteluun. Keskustelkaa ryhmissä ja nostakaa esille teidän mielestänne 5 tärkeintä sääntöä siihen, miten nettikeskusteluissa voidaan olla fiksusti eri mieltä asioita. </a:t>
            </a:r>
          </a:p>
        </p:txBody>
      </p:sp>
      <p:pic>
        <p:nvPicPr>
          <p:cNvPr id="3074" name="Picture 2" descr="https://lh5.googleusercontent.com/yb7Y-2vt603qH0rf2VX3dkzWNUorSK29egSz1djS5ld1o_y_r5EYK-O_u8U_XERBujqmubXnTdm2e7ejWV-eAOY-c7J7YVQLkqYSpIs_V8YiFlnP3CVPtDNQbyfH-htsQ3noqsM7HY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1644" y="2218579"/>
            <a:ext cx="4109828" cy="3565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3623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Video: Polarisaatio</a:t>
            </a:r>
          </a:p>
        </p:txBody>
      </p:sp>
      <p:sp>
        <p:nvSpPr>
          <p:cNvPr id="3" name="Sisällön paikkamerkki 2"/>
          <p:cNvSpPr>
            <a:spLocks noGrp="1"/>
          </p:cNvSpPr>
          <p:nvPr>
            <p:ph idx="1"/>
          </p:nvPr>
        </p:nvSpPr>
        <p:spPr>
          <a:xfrm>
            <a:off x="838200" y="2522721"/>
            <a:ext cx="10937488" cy="3941300"/>
          </a:xfrm>
        </p:spPr>
        <p:txBody>
          <a:bodyPr/>
          <a:lstStyle/>
          <a:p>
            <a:r>
              <a:rPr lang="fi-FI" dirty="0">
                <a:latin typeface="Century Gothic" panose="020B0502020202020204" pitchFamily="34" charset="0"/>
              </a:rPr>
              <a:t>Mikä oli videon sanoma?</a:t>
            </a:r>
          </a:p>
          <a:p>
            <a:r>
              <a:rPr lang="fi-FI" dirty="0">
                <a:latin typeface="Century Gothic" panose="020B0502020202020204" pitchFamily="34" charset="0"/>
              </a:rPr>
              <a:t>Oletko havainnut polarisoitumista tai polarisoivaa puhetta?</a:t>
            </a:r>
          </a:p>
          <a:p>
            <a:r>
              <a:rPr lang="fi-FI" dirty="0">
                <a:latin typeface="Century Gothic" panose="020B0502020202020204" pitchFamily="34" charset="0"/>
              </a:rPr>
              <a:t>Millaisten ryhmien välillä syntyy jakautumista esim. koulussa?</a:t>
            </a:r>
          </a:p>
          <a:p>
            <a:r>
              <a:rPr lang="fi-FI" dirty="0">
                <a:latin typeface="Century Gothic" panose="020B0502020202020204" pitchFamily="34" charset="0"/>
              </a:rPr>
              <a:t>Kuinka moni on ollut tilanteessa, jossa on vaadittu valitsemaan puoli? Miltä se tuntui? Kuinka moni on pystynyt jäämään ulkopuolelle / puuttumatta kiistaan? Miten?</a:t>
            </a:r>
          </a:p>
        </p:txBody>
      </p:sp>
      <p:pic>
        <p:nvPicPr>
          <p:cNvPr id="2050" name="Picture 2" descr="https://lh6.googleusercontent.com/LTPsOAd5g6FxYy6ufoz8gJwQReVT5lM7oZ-qnPSL_-Ix8rk-fe3eVJ2ut58SXR6A1MApayaiSb23YYh-OTRcaZZG5vwh9CLs7UdNaNESUwMRTRBaQsa4UX0mqxx5zzBDc-10j46egtx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2949" y="611890"/>
            <a:ext cx="4218491" cy="2157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01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Century Gothic" panose="020B0502020202020204" pitchFamily="34" charset="0"/>
              </a:rPr>
              <a:t>Tunnista ja pysäytä polarisaatio</a:t>
            </a:r>
          </a:p>
        </p:txBody>
      </p:sp>
      <p:sp>
        <p:nvSpPr>
          <p:cNvPr id="3" name="Sisällön paikkamerkki 2"/>
          <p:cNvSpPr>
            <a:spLocks noGrp="1"/>
          </p:cNvSpPr>
          <p:nvPr>
            <p:ph idx="1"/>
          </p:nvPr>
        </p:nvSpPr>
        <p:spPr>
          <a:xfrm>
            <a:off x="838200" y="1825625"/>
            <a:ext cx="10515600" cy="1086387"/>
          </a:xfrm>
        </p:spPr>
        <p:txBody>
          <a:bodyPr>
            <a:normAutofit fontScale="92500"/>
          </a:bodyPr>
          <a:lstStyle/>
          <a:p>
            <a:pPr marL="514350" indent="-514350">
              <a:buFont typeface="+mj-lt"/>
              <a:buAutoNum type="arabicPeriod"/>
            </a:pPr>
            <a:r>
              <a:rPr lang="fi-FI" dirty="0">
                <a:latin typeface="Century Gothic" panose="020B0502020202020204" pitchFamily="34" charset="0"/>
              </a:rPr>
              <a:t>Millaisia polarisoivia väitteitä olet kuullut eri katsomuksista?</a:t>
            </a:r>
          </a:p>
          <a:p>
            <a:pPr marL="514350" indent="-514350">
              <a:buFont typeface="+mj-lt"/>
              <a:buAutoNum type="arabicPeriod"/>
            </a:pPr>
            <a:r>
              <a:rPr lang="fi-FI" dirty="0">
                <a:latin typeface="Century Gothic" panose="020B0502020202020204" pitchFamily="34" charset="0"/>
              </a:rPr>
              <a:t>Tunnista: Mikä näissä väittämissä on polarisoivaa?</a:t>
            </a:r>
          </a:p>
          <a:p>
            <a:pPr marL="514350" indent="-514350">
              <a:buFont typeface="+mj-lt"/>
              <a:buAutoNum type="arabicPeriod"/>
            </a:pPr>
            <a:endParaRPr lang="fi-FI" dirty="0"/>
          </a:p>
        </p:txBody>
      </p:sp>
      <p:pic>
        <p:nvPicPr>
          <p:cNvPr id="3074" name="Picture 2" descr="https://lh5.googleusercontent.com/U_phIiMRWSlSUxGqO5nPxkPdrO5eIr6SadT4y3fMf1Jx0sC2mmPnvFYVf3VL_Bhj0ZXyORL0nFHC4OL19GNxGTBNVHebk4BNX-UiuaYhP4DUWQi3hlTK3qfrTTF239yTkaKEpJjxTGf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199335"/>
            <a:ext cx="5758376" cy="2987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868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yöristetty kuvatekstisuorakulmio 6"/>
          <p:cNvSpPr/>
          <p:nvPr/>
        </p:nvSpPr>
        <p:spPr>
          <a:xfrm>
            <a:off x="643507" y="3077736"/>
            <a:ext cx="9872093" cy="3170663"/>
          </a:xfrm>
          <a:prstGeom prst="wedgeRoundRectCallout">
            <a:avLst>
              <a:gd name="adj1" fmla="val -21265"/>
              <a:gd name="adj2" fmla="val 64014"/>
              <a:gd name="adj3" fmla="val 16667"/>
            </a:avLst>
          </a:prstGeom>
          <a:solidFill>
            <a:srgbClr val="A287C6"/>
          </a:solidFill>
          <a:ln>
            <a:solidFill>
              <a:srgbClr val="A287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title"/>
          </p:nvPr>
        </p:nvSpPr>
        <p:spPr/>
        <p:txBody>
          <a:bodyPr/>
          <a:lstStyle/>
          <a:p>
            <a:r>
              <a:rPr lang="fi-FI" dirty="0">
                <a:latin typeface="Century Gothic" panose="020B0502020202020204" pitchFamily="34" charset="0"/>
              </a:rPr>
              <a:t>Tunnista ja pysäytä polarisaatio</a:t>
            </a:r>
          </a:p>
        </p:txBody>
      </p:sp>
      <p:sp>
        <p:nvSpPr>
          <p:cNvPr id="3" name="Sisällön paikkamerkki 2"/>
          <p:cNvSpPr>
            <a:spLocks noGrp="1"/>
          </p:cNvSpPr>
          <p:nvPr>
            <p:ph idx="1"/>
          </p:nvPr>
        </p:nvSpPr>
        <p:spPr>
          <a:xfrm>
            <a:off x="838200" y="1825625"/>
            <a:ext cx="10515600" cy="1252112"/>
          </a:xfrm>
        </p:spPr>
        <p:txBody>
          <a:bodyPr>
            <a:normAutofit/>
          </a:bodyPr>
          <a:lstStyle/>
          <a:p>
            <a:pPr marL="0" indent="0">
              <a:buNone/>
            </a:pPr>
            <a:r>
              <a:rPr lang="fi-FI" dirty="0">
                <a:latin typeface="Century Gothic" panose="020B0502020202020204" pitchFamily="34" charset="0"/>
              </a:rPr>
              <a:t>3. Pysäytä: Miten nämä väitteet voidaan kumota? Millä tavoilla voitaisiin vastata polarisoiviin väitteisiin?</a:t>
            </a:r>
          </a:p>
        </p:txBody>
      </p:sp>
      <p:sp>
        <p:nvSpPr>
          <p:cNvPr id="4" name="Tekstiruutu 3"/>
          <p:cNvSpPr txBox="1"/>
          <p:nvPr/>
        </p:nvSpPr>
        <p:spPr>
          <a:xfrm>
            <a:off x="983453" y="3341400"/>
            <a:ext cx="10477027" cy="2246769"/>
          </a:xfrm>
          <a:prstGeom prst="rect">
            <a:avLst/>
          </a:prstGeom>
          <a:noFill/>
        </p:spPr>
        <p:txBody>
          <a:bodyPr wrap="square" rtlCol="0">
            <a:spAutoFit/>
          </a:bodyPr>
          <a:lstStyle/>
          <a:p>
            <a:r>
              <a:rPr lang="fi-FI" sz="2000" b="1" dirty="0">
                <a:solidFill>
                  <a:schemeClr val="bg1"/>
                </a:solidFill>
                <a:latin typeface="Century Gothic" panose="020B0502020202020204" pitchFamily="34" charset="0"/>
              </a:rPr>
              <a:t>Tutkitusti toimivia keinoja polarisoiviin väitteisiin vastaamiseen: </a:t>
            </a:r>
          </a:p>
          <a:p>
            <a:pPr marL="285750" indent="-285750">
              <a:buFont typeface="Arial" panose="020B0604020202020204" pitchFamily="34" charset="0"/>
              <a:buChar char="•"/>
            </a:pPr>
            <a:r>
              <a:rPr lang="fi-FI" sz="2000" dirty="0">
                <a:solidFill>
                  <a:schemeClr val="bg1"/>
                </a:solidFill>
                <a:latin typeface="Century Gothic" panose="020B0502020202020204" pitchFamily="34" charset="0"/>
              </a:rPr>
              <a:t>Kysy ja kuuntele!</a:t>
            </a:r>
          </a:p>
          <a:p>
            <a:pPr marL="285750" indent="-285750">
              <a:buFont typeface="Arial" panose="020B0604020202020204" pitchFamily="34" charset="0"/>
              <a:buChar char="•"/>
            </a:pPr>
            <a:r>
              <a:rPr lang="fi-FI" sz="2000" dirty="0">
                <a:solidFill>
                  <a:schemeClr val="bg1"/>
                </a:solidFill>
                <a:latin typeface="Century Gothic" panose="020B0502020202020204" pitchFamily="34" charset="0"/>
              </a:rPr>
              <a:t>Dilemma: kysymys, jolla saa ihmiset pohtimaan omia tarpeitaan</a:t>
            </a:r>
          </a:p>
          <a:p>
            <a:pPr marL="285750" indent="-285750">
              <a:buFont typeface="Arial" panose="020B0604020202020204" pitchFamily="34" charset="0"/>
              <a:buChar char="•"/>
            </a:pPr>
            <a:r>
              <a:rPr lang="fi-FI" sz="2000" dirty="0">
                <a:solidFill>
                  <a:schemeClr val="bg1"/>
                </a:solidFill>
                <a:latin typeface="Century Gothic" panose="020B0502020202020204" pitchFamily="34" charset="0"/>
              </a:rPr>
              <a:t>Muista olla empaattinen ja ystävällinen!</a:t>
            </a:r>
          </a:p>
          <a:p>
            <a:endParaRPr lang="fi-FI" sz="2000" dirty="0">
              <a:solidFill>
                <a:schemeClr val="bg1"/>
              </a:solidFill>
              <a:latin typeface="Century Gothic" panose="020B0502020202020204" pitchFamily="34" charset="0"/>
            </a:endParaRPr>
          </a:p>
          <a:p>
            <a:r>
              <a:rPr lang="fi-FI" sz="2000" dirty="0" err="1">
                <a:solidFill>
                  <a:schemeClr val="bg1"/>
                </a:solidFill>
                <a:latin typeface="Century Gothic" panose="020B0502020202020204" pitchFamily="34" charset="0"/>
              </a:rPr>
              <a:t>Huom</a:t>
            </a:r>
            <a:r>
              <a:rPr lang="fi-FI" sz="2000" dirty="0">
                <a:solidFill>
                  <a:schemeClr val="bg1"/>
                </a:solidFill>
                <a:latin typeface="Century Gothic" panose="020B0502020202020204" pitchFamily="34" charset="0"/>
              </a:rPr>
              <a:t>: Väittely on todettu tehottomiksi polarisoivien väitteiden kohdalla. </a:t>
            </a:r>
          </a:p>
          <a:p>
            <a:r>
              <a:rPr lang="fi-FI" sz="2000" dirty="0" err="1">
                <a:solidFill>
                  <a:schemeClr val="bg1"/>
                </a:solidFill>
                <a:latin typeface="Century Gothic" panose="020B0502020202020204" pitchFamily="34" charset="0"/>
              </a:rPr>
              <a:t>Huom</a:t>
            </a:r>
            <a:r>
              <a:rPr lang="fi-FI" sz="2000" dirty="0">
                <a:solidFill>
                  <a:schemeClr val="bg1"/>
                </a:solidFill>
                <a:latin typeface="Century Gothic" panose="020B0502020202020204" pitchFamily="34" charset="0"/>
              </a:rPr>
              <a:t>: Yleensä keskustelua kannattaa käydä hiljaisen enemmistön kanssa.</a:t>
            </a:r>
          </a:p>
        </p:txBody>
      </p:sp>
    </p:spTree>
    <p:extLst>
      <p:ext uri="{BB962C8B-B14F-4D97-AF65-F5344CB8AC3E}">
        <p14:creationId xmlns:p14="http://schemas.microsoft.com/office/powerpoint/2010/main" val="2850008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idx="1"/>
          </p:nvPr>
        </p:nvSpPr>
        <p:spPr>
          <a:xfrm>
            <a:off x="838200" y="1901825"/>
            <a:ext cx="10515600" cy="4351338"/>
          </a:xfrm>
        </p:spPr>
        <p:txBody>
          <a:bodyPr>
            <a:normAutofit fontScale="77500" lnSpcReduction="20000"/>
          </a:bodyPr>
          <a:lstStyle/>
          <a:p>
            <a:pPr marL="0" indent="0">
              <a:buNone/>
            </a:pPr>
            <a:r>
              <a:rPr lang="fi-FI" b="1" dirty="0">
                <a:latin typeface="Century Gothic" panose="020B0502020202020204" pitchFamily="34" charset="0"/>
              </a:rPr>
              <a:t>Tosiasiaväitteet</a:t>
            </a:r>
            <a:r>
              <a:rPr lang="fi-FI" dirty="0">
                <a:latin typeface="Century Gothic" panose="020B0502020202020204" pitchFamily="34" charset="0"/>
              </a:rPr>
              <a:t> on mahdollista osoittaa todeksi tai epätodeksi objektiivisesti: esimerkiksi väite “maapallo on pyöreä” (tai lähestulkoon pyöreä). Tosiasiaväite voi olla virheellinen, mutta se on silloinkin muodoltaan tosiasiaväite. </a:t>
            </a:r>
            <a:r>
              <a:rPr lang="fi-FI" b="1" dirty="0">
                <a:latin typeface="Century Gothic" panose="020B0502020202020204" pitchFamily="34" charset="0"/>
              </a:rPr>
              <a:t>Mielipiteet</a:t>
            </a:r>
            <a:r>
              <a:rPr lang="fi-FI" dirty="0">
                <a:latin typeface="Century Gothic" panose="020B0502020202020204" pitchFamily="34" charset="0"/>
              </a:rPr>
              <a:t> sen sijaan ovat subjektiivisia kannanottoja, joista on mahdollista olla eri mieltä ja joista ei välttämättä seuraa muille velvoitetta ajatella asiasta samalla tavalla. Esimerkiksi mielipiteestä “vaniljajäätelö on parempaa kuin suklaajäätelö” ei välttämättä seuraa, etteikö joku voisi pitää suklaajäätelöä parempana myös vaniljajäätelöä suosivan mielestä.</a:t>
            </a:r>
          </a:p>
          <a:p>
            <a:pPr marL="0" indent="0">
              <a:buNone/>
            </a:pPr>
            <a:endParaRPr lang="fi-FI" dirty="0">
              <a:latin typeface="Century Gothic" panose="020B0502020202020204" pitchFamily="34" charset="0"/>
            </a:endParaRPr>
          </a:p>
          <a:p>
            <a:pPr marL="0" indent="0">
              <a:buNone/>
            </a:pPr>
            <a:r>
              <a:rPr lang="fi-FI" dirty="0">
                <a:latin typeface="Century Gothic" panose="020B0502020202020204" pitchFamily="34" charset="0"/>
              </a:rPr>
              <a:t>On tärkeä huomata, että </a:t>
            </a:r>
            <a:r>
              <a:rPr lang="fi-FI" b="1" dirty="0">
                <a:latin typeface="Century Gothic" panose="020B0502020202020204" pitchFamily="34" charset="0"/>
              </a:rPr>
              <a:t>moraaliset kannanotot</a:t>
            </a:r>
            <a:r>
              <a:rPr lang="fi-FI" dirty="0">
                <a:latin typeface="Century Gothic" panose="020B0502020202020204" pitchFamily="34" charset="0"/>
              </a:rPr>
              <a:t> eivät tyypillisesti ole mielipiteitä: esitettäessä moraalisia kannanottoja, kuten “kiduttaminen on väärin”, esitetään samalla muille velvoite ajatella ja toimia samalla tavalla. Moraalisista kannanotoista on mahdollista olla eri mieltä, mutta ne eivät ole makuasioita. Moraalisten kannanottojen perusteluja voidaan arvioida objektiivisilla kriteereillä kuten esimerkiksi johdonmukaisuus ja ristiriidattomuus.</a:t>
            </a:r>
          </a:p>
          <a:p>
            <a:pPr marL="0" indent="0">
              <a:buNone/>
            </a:pPr>
            <a:endParaRPr lang="fi-FI" dirty="0"/>
          </a:p>
        </p:txBody>
      </p:sp>
    </p:spTree>
    <p:extLst>
      <p:ext uri="{BB962C8B-B14F-4D97-AF65-F5344CB8AC3E}">
        <p14:creationId xmlns:p14="http://schemas.microsoft.com/office/powerpoint/2010/main" val="4102153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5.googleusercontent.com/oJrr5E4Pky3dzeZFeyz9k2lo61sXS-Apt2dNjEVxAXykQmtjO3nuK3c1eW4rvNl81CS5VCkwltvjYkQpUjiQ0Ml_LM2xMUU-EwY3jJxNg9_F8lVW576v1C2bpxufWlMI1MgWnX7AklM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115" y="1070766"/>
            <a:ext cx="6523355" cy="6523355"/>
          </a:xfrm>
          <a:prstGeom prst="rect">
            <a:avLst/>
          </a:prstGeom>
          <a:noFill/>
          <a:extLst>
            <a:ext uri="{909E8E84-426E-40DD-AFC4-6F175D3DCCD1}">
              <a14:hiddenFill xmlns:a14="http://schemas.microsoft.com/office/drawing/2010/main">
                <a:solidFill>
                  <a:srgbClr val="FFFFFF"/>
                </a:solidFill>
              </a14:hiddenFill>
            </a:ext>
          </a:extLst>
        </p:spPr>
      </p:pic>
      <p:sp>
        <p:nvSpPr>
          <p:cNvPr id="2" name="Otsikko 1"/>
          <p:cNvSpPr>
            <a:spLocks noGrp="1"/>
          </p:cNvSpPr>
          <p:nvPr>
            <p:ph type="title"/>
          </p:nvPr>
        </p:nvSpPr>
        <p:spPr>
          <a:xfrm>
            <a:off x="838200" y="560385"/>
            <a:ext cx="10515600" cy="1325563"/>
          </a:xfrm>
        </p:spPr>
        <p:txBody>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idx="1"/>
          </p:nvPr>
        </p:nvSpPr>
        <p:spPr>
          <a:xfrm>
            <a:off x="6096000" y="2313536"/>
            <a:ext cx="5181600" cy="1735537"/>
          </a:xfrm>
        </p:spPr>
        <p:txBody>
          <a:bodyPr/>
          <a:lstStyle/>
          <a:p>
            <a:pPr marL="0" indent="0" algn="ctr">
              <a:buNone/>
            </a:pPr>
            <a:r>
              <a:rPr lang="fi-FI" dirty="0">
                <a:solidFill>
                  <a:schemeClr val="bg1"/>
                </a:solidFill>
                <a:latin typeface="Century Gothic" panose="020B0502020202020204" pitchFamily="34" charset="0"/>
              </a:rPr>
              <a:t>Miten hyvin tunnistat tosiasiaväitteet, mielipiteet ja moraaliset kannanotot? </a:t>
            </a:r>
          </a:p>
        </p:txBody>
      </p:sp>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987389"/>
            <a:ext cx="4110990" cy="4110990"/>
          </a:xfrm>
          <a:prstGeom prst="rect">
            <a:avLst/>
          </a:prstGeom>
        </p:spPr>
      </p:pic>
      <p:pic>
        <p:nvPicPr>
          <p:cNvPr id="1028" name="Picture 4" descr="https://lh5.googleusercontent.com/yb7Y-2vt603qH0rf2VX3dkzWNUorSK29egSz1djS5ld1o_y_r5EYK-O_u8U_XERBujqmubXnTdm2e7ejWV-eAOY-c7J7YVQLkqYSpIs_V8YiFlnP3CVPtDNQbyfH-htsQ3noqsM7HYd2"/>
          <p:cNvPicPr>
            <a:picLocks noChangeAspect="1" noChangeArrowheads="1"/>
          </p:cNvPicPr>
          <p:nvPr/>
        </p:nvPicPr>
        <p:blipFill rotWithShape="1">
          <a:blip r:embed="rId4">
            <a:extLst>
              <a:ext uri="{28A0092B-C50C-407E-A947-70E740481C1C}">
                <a14:useLocalDpi xmlns:a14="http://schemas.microsoft.com/office/drawing/2010/main" val="0"/>
              </a:ext>
            </a:extLst>
          </a:blip>
          <a:srcRect l="42326" t="33885" r="34689" b="39355"/>
          <a:stretch/>
        </p:blipFill>
        <p:spPr bwMode="auto">
          <a:xfrm>
            <a:off x="8458200" y="4549716"/>
            <a:ext cx="1322070" cy="1335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355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a:latin typeface="Century Gothic" panose="020B0502020202020204" pitchFamily="34" charset="0"/>
              </a:rPr>
              <a:t>Testi: Tosiasiaväite, mielipide vai moraalinen kannanotto?</a:t>
            </a:r>
          </a:p>
        </p:txBody>
      </p:sp>
      <p:sp>
        <p:nvSpPr>
          <p:cNvPr id="3" name="Sisällön paikkamerkki 2"/>
          <p:cNvSpPr>
            <a:spLocks noGrp="1"/>
          </p:cNvSpPr>
          <p:nvPr>
            <p:ph sz="half" idx="1"/>
          </p:nvPr>
        </p:nvSpPr>
        <p:spPr/>
        <p:txBody>
          <a:bodyPr>
            <a:normAutofit fontScale="77500" lnSpcReduction="20000"/>
          </a:bodyPr>
          <a:lstStyle/>
          <a:p>
            <a:r>
              <a:rPr lang="fi-FI" dirty="0">
                <a:latin typeface="Century Gothic" panose="020B0502020202020204" pitchFamily="34" charset="0"/>
              </a:rPr>
              <a:t>Maapallo on litteä. </a:t>
            </a:r>
            <a:r>
              <a:rPr lang="fi-FI" b="1" dirty="0">
                <a:latin typeface="Century Gothic" panose="020B0502020202020204" pitchFamily="34" charset="0"/>
              </a:rPr>
              <a:t>tosiasiaväite</a:t>
            </a:r>
          </a:p>
          <a:p>
            <a:r>
              <a:rPr lang="fi-FI" dirty="0">
                <a:latin typeface="Century Gothic" panose="020B0502020202020204" pitchFamily="34" charset="0"/>
              </a:rPr>
              <a:t>Istanbulin Sininen moskeija on kauniimpi kuin Hagia Sofia. </a:t>
            </a:r>
            <a:r>
              <a:rPr lang="fi-FI" b="1" dirty="0">
                <a:latin typeface="Century Gothic" panose="020B0502020202020204" pitchFamily="34" charset="0"/>
              </a:rPr>
              <a:t>mielipide</a:t>
            </a:r>
          </a:p>
          <a:p>
            <a:r>
              <a:rPr lang="fi-FI" dirty="0">
                <a:latin typeface="Century Gothic" panose="020B0502020202020204" pitchFamily="34" charset="0"/>
              </a:rPr>
              <a:t>Äänestäminen on turhaa, koska kaikki puolueet ovat mielestäni ihan samanlaisia. </a:t>
            </a:r>
            <a:r>
              <a:rPr lang="fi-FI" b="1" dirty="0">
                <a:latin typeface="Century Gothic" panose="020B0502020202020204" pitchFamily="34" charset="0"/>
              </a:rPr>
              <a:t>mielipide</a:t>
            </a:r>
          </a:p>
          <a:p>
            <a:r>
              <a:rPr lang="fi-FI" dirty="0">
                <a:latin typeface="Century Gothic" panose="020B0502020202020204" pitchFamily="34" charset="0"/>
              </a:rPr>
              <a:t>Suomi on sitoutunut YK:n ihmisoikeuksien julistukseen.  </a:t>
            </a:r>
            <a:r>
              <a:rPr lang="fi-FI" b="1" dirty="0">
                <a:latin typeface="Century Gothic" panose="020B0502020202020204" pitchFamily="34" charset="0"/>
              </a:rPr>
              <a:t>tosiasiaväite</a:t>
            </a:r>
          </a:p>
          <a:p>
            <a:r>
              <a:rPr lang="fi-FI" dirty="0">
                <a:latin typeface="Century Gothic" panose="020B0502020202020204" pitchFamily="34" charset="0"/>
              </a:rPr>
              <a:t>Suomen </a:t>
            </a:r>
            <a:r>
              <a:rPr lang="fi-FI" dirty="0" err="1">
                <a:latin typeface="Century Gothic" panose="020B0502020202020204" pitchFamily="34" charset="0"/>
              </a:rPr>
              <a:t>transsukupuolisia</a:t>
            </a:r>
            <a:r>
              <a:rPr lang="fi-FI" dirty="0">
                <a:latin typeface="Century Gothic" panose="020B0502020202020204" pitchFamily="34" charset="0"/>
              </a:rPr>
              <a:t> koskeva lainsäädäntöä tulisi muuttaa, koska se estää ihmisoikeuksien toteutumisen. </a:t>
            </a:r>
            <a:r>
              <a:rPr lang="fi-FI" b="1" dirty="0">
                <a:latin typeface="Century Gothic" panose="020B0502020202020204" pitchFamily="34" charset="0"/>
              </a:rPr>
              <a:t>moraalinen kannanotto</a:t>
            </a:r>
          </a:p>
          <a:p>
            <a:pPr marL="0" indent="0">
              <a:buNone/>
            </a:pPr>
            <a:endParaRPr lang="fi-FI" dirty="0"/>
          </a:p>
        </p:txBody>
      </p:sp>
      <p:sp>
        <p:nvSpPr>
          <p:cNvPr id="5" name="Sisällön paikkamerkki 4"/>
          <p:cNvSpPr>
            <a:spLocks noGrp="1"/>
          </p:cNvSpPr>
          <p:nvPr>
            <p:ph sz="half" idx="2"/>
          </p:nvPr>
        </p:nvSpPr>
        <p:spPr/>
        <p:txBody>
          <a:bodyPr>
            <a:normAutofit fontScale="77500" lnSpcReduction="20000"/>
          </a:bodyPr>
          <a:lstStyle/>
          <a:p>
            <a:r>
              <a:rPr lang="fi-FI" dirty="0">
                <a:latin typeface="Century Gothic" panose="020B0502020202020204" pitchFamily="34" charset="0"/>
              </a:rPr>
              <a:t>Toisen luottamuksen pettäminen on väärin. </a:t>
            </a:r>
            <a:r>
              <a:rPr lang="fi-FI" b="1" dirty="0">
                <a:latin typeface="Century Gothic" panose="020B0502020202020204" pitchFamily="34" charset="0"/>
              </a:rPr>
              <a:t>moraalinen kannanotto</a:t>
            </a:r>
          </a:p>
          <a:p>
            <a:r>
              <a:rPr lang="fi-FI" dirty="0">
                <a:latin typeface="Century Gothic" panose="020B0502020202020204" pitchFamily="34" charset="0"/>
              </a:rPr>
              <a:t>Vuonna 2017 ISIS menetti merkittävän osan hallitsemistaan alueista Irakissa ja Syyriassa. </a:t>
            </a:r>
            <a:r>
              <a:rPr lang="fi-FI" b="1" dirty="0">
                <a:latin typeface="Century Gothic" panose="020B0502020202020204" pitchFamily="34" charset="0"/>
              </a:rPr>
              <a:t>tosiasiaväite </a:t>
            </a:r>
          </a:p>
          <a:p>
            <a:r>
              <a:rPr lang="fi-FI" dirty="0">
                <a:latin typeface="Century Gothic" panose="020B0502020202020204" pitchFamily="34" charset="0"/>
              </a:rPr>
              <a:t>Julkinen hallinto on lähes aina tuhlaavainen ja tehoton. </a:t>
            </a:r>
            <a:r>
              <a:rPr lang="fi-FI" b="1" dirty="0">
                <a:latin typeface="Century Gothic" panose="020B0502020202020204" pitchFamily="34" charset="0"/>
              </a:rPr>
              <a:t>mielipide</a:t>
            </a:r>
          </a:p>
          <a:p>
            <a:r>
              <a:rPr lang="fi-FI" dirty="0">
                <a:latin typeface="Century Gothic" panose="020B0502020202020204" pitchFamily="34" charset="0"/>
              </a:rPr>
              <a:t>Jeesus Nasaretilainen ei kirjoittanut mitään muistiin. </a:t>
            </a:r>
            <a:r>
              <a:rPr lang="fi-FI" b="1" dirty="0">
                <a:latin typeface="Century Gothic" panose="020B0502020202020204" pitchFamily="34" charset="0"/>
              </a:rPr>
              <a:t>tosiasiaväite</a:t>
            </a:r>
          </a:p>
          <a:p>
            <a:r>
              <a:rPr lang="fi-FI" dirty="0">
                <a:latin typeface="Century Gothic" panose="020B0502020202020204" pitchFamily="34" charset="0"/>
              </a:rPr>
              <a:t>Rakasta lähimmäistäsi niin kuin itseäsi. </a:t>
            </a:r>
            <a:r>
              <a:rPr lang="fi-FI" b="1" dirty="0">
                <a:latin typeface="Century Gothic" panose="020B0502020202020204" pitchFamily="34" charset="0"/>
              </a:rPr>
              <a:t>moraalinen kannanotto</a:t>
            </a:r>
          </a:p>
          <a:p>
            <a:endParaRPr lang="fi-FI" dirty="0"/>
          </a:p>
        </p:txBody>
      </p:sp>
    </p:spTree>
    <p:extLst>
      <p:ext uri="{BB962C8B-B14F-4D97-AF65-F5344CB8AC3E}">
        <p14:creationId xmlns:p14="http://schemas.microsoft.com/office/powerpoint/2010/main" val="2334851352"/>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454</Words>
  <Application>Microsoft Office PowerPoint</Application>
  <PresentationFormat>Laajakuva</PresentationFormat>
  <Paragraphs>37</Paragraphs>
  <Slides>8</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8</vt:i4>
      </vt:variant>
    </vt:vector>
  </HeadingPairs>
  <TitlesOfParts>
    <vt:vector size="13" baseType="lpstr">
      <vt:lpstr>Arial</vt:lpstr>
      <vt:lpstr>Calibri</vt:lpstr>
      <vt:lpstr>Calibri Light</vt:lpstr>
      <vt:lpstr>Century Gothic</vt:lpstr>
      <vt:lpstr>Office-teema</vt:lpstr>
      <vt:lpstr>Fiksusti eri mieltä</vt:lpstr>
      <vt:lpstr>Video: 10 vinkkiä fiksuun keskusteluun</vt:lpstr>
      <vt:lpstr>Video: Polarisaatio</vt:lpstr>
      <vt:lpstr>Tunnista ja pysäytä polarisaatio</vt:lpstr>
      <vt:lpstr>Tunnista ja pysäytä polarisaatio</vt:lpstr>
      <vt:lpstr>Testi: Tosiasiaväite, mielipide vai moraalinen kannanotto?</vt:lpstr>
      <vt:lpstr>Testi: Tosiasiaväite, mielipide vai moraalinen kannanotto?</vt:lpstr>
      <vt:lpstr>Testi: Tosiasiaväite, mielipide vai moraalinen kannanotto?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 Polarisaatio</dc:title>
  <dc:creator>Enni</dc:creator>
  <cp:lastModifiedBy>Enni Keski-Saari</cp:lastModifiedBy>
  <cp:revision>6</cp:revision>
  <dcterms:created xsi:type="dcterms:W3CDTF">2022-01-18T17:58:26Z</dcterms:created>
  <dcterms:modified xsi:type="dcterms:W3CDTF">2022-01-18T22:23:59Z</dcterms:modified>
</cp:coreProperties>
</file>