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1" r:id="rId4"/>
    <p:sldId id="257" r:id="rId5"/>
    <p:sldId id="258" r:id="rId6"/>
    <p:sldId id="259" r:id="rId7"/>
    <p:sldId id="260" r:id="rId8"/>
    <p:sldId id="264" r:id="rId9"/>
    <p:sldId id="265" r:id="rId10"/>
    <p:sldId id="263" r:id="rId11"/>
    <p:sldId id="262" r:id="rId12"/>
    <p:sldId id="266" r:id="rId13"/>
    <p:sldId id="267" r:id="rId14"/>
    <p:sldId id="268"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30321E2B-996F-463B-98A4-F41B93ACD056}" type="datetimeFigureOut">
              <a:rPr lang="fi-FI" smtClean="0"/>
              <a:t>19.1.2022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399832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0321E2B-996F-463B-98A4-F41B93ACD056}" type="datetimeFigureOut">
              <a:rPr lang="fi-FI" smtClean="0"/>
              <a:t>19.1.2022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422578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0321E2B-996F-463B-98A4-F41B93ACD056}" type="datetimeFigureOut">
              <a:rPr lang="fi-FI" smtClean="0"/>
              <a:t>19.1.2022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421418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0321E2B-996F-463B-98A4-F41B93ACD056}" type="datetimeFigureOut">
              <a:rPr lang="fi-FI" smtClean="0"/>
              <a:t>19.1.2022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352855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30321E2B-996F-463B-98A4-F41B93ACD056}" type="datetimeFigureOut">
              <a:rPr lang="fi-FI" smtClean="0"/>
              <a:t>19.1.2022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134311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30321E2B-996F-463B-98A4-F41B93ACD056}" type="datetimeFigureOut">
              <a:rPr lang="fi-FI" smtClean="0"/>
              <a:t>19.1.2022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18378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30321E2B-996F-463B-98A4-F41B93ACD056}" type="datetimeFigureOut">
              <a:rPr lang="fi-FI" smtClean="0"/>
              <a:t>19.1.2022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229065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30321E2B-996F-463B-98A4-F41B93ACD056}" type="datetimeFigureOut">
              <a:rPr lang="fi-FI" smtClean="0"/>
              <a:t>19.1.2022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347687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0321E2B-996F-463B-98A4-F41B93ACD056}" type="datetimeFigureOut">
              <a:rPr lang="fi-FI" smtClean="0"/>
              <a:t>19.1.2022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270207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30321E2B-996F-463B-98A4-F41B93ACD056}" type="datetimeFigureOut">
              <a:rPr lang="fi-FI" smtClean="0"/>
              <a:t>19.1.2022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57923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30321E2B-996F-463B-98A4-F41B93ACD056}" type="datetimeFigureOut">
              <a:rPr lang="fi-FI" smtClean="0"/>
              <a:t>19.1.2022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AD9C397-90B2-4D48-AEF3-0AD41FFBCBDC}" type="slidenum">
              <a:rPr lang="fi-FI" smtClean="0"/>
              <a:t>‹#›</a:t>
            </a:fld>
            <a:endParaRPr lang="fi-FI"/>
          </a:p>
        </p:txBody>
      </p:sp>
    </p:spTree>
    <p:extLst>
      <p:ext uri="{BB962C8B-B14F-4D97-AF65-F5344CB8AC3E}">
        <p14:creationId xmlns:p14="http://schemas.microsoft.com/office/powerpoint/2010/main" val="7789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21E2B-996F-463B-98A4-F41B93ACD056}" type="datetimeFigureOut">
              <a:rPr lang="fi-FI" smtClean="0"/>
              <a:t>19.1.2022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9C397-90B2-4D48-AEF3-0AD41FFBCBDC}" type="slidenum">
              <a:rPr lang="fi-FI" smtClean="0"/>
              <a:t>‹#›</a:t>
            </a:fld>
            <a:endParaRPr lang="fi-FI"/>
          </a:p>
        </p:txBody>
      </p:sp>
    </p:spTree>
    <p:extLst>
      <p:ext uri="{BB962C8B-B14F-4D97-AF65-F5344CB8AC3E}">
        <p14:creationId xmlns:p14="http://schemas.microsoft.com/office/powerpoint/2010/main" val="2665125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oJrr5E4Pky3dzeZFeyz9k2lo61sXS-Apt2dNjEVxAXykQmtjO3nuK3c1eW4rvNl81CS5VCkwltvjYkQpUjiQ0Ml_LM2xMUU-EwY3jJxNg9_F8lVW576v1C2bpxufWlMI1MgWnX7AklMT"/>
          <p:cNvPicPr>
            <a:picLocks noChangeAspect="1" noChangeArrowheads="1"/>
          </p:cNvPicPr>
          <p:nvPr/>
        </p:nvPicPr>
        <p:blipFill rotWithShape="1">
          <a:blip r:embed="rId2">
            <a:extLst>
              <a:ext uri="{28A0092B-C50C-407E-A947-70E740481C1C}">
                <a14:useLocalDpi xmlns:a14="http://schemas.microsoft.com/office/drawing/2010/main" val="0"/>
              </a:ext>
            </a:extLst>
          </a:blip>
          <a:srcRect b="36038"/>
          <a:stretch/>
        </p:blipFill>
        <p:spPr bwMode="auto">
          <a:xfrm>
            <a:off x="1901909" y="-977707"/>
            <a:ext cx="11229743" cy="7126091"/>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ctrTitle"/>
          </p:nvPr>
        </p:nvSpPr>
        <p:spPr>
          <a:xfrm>
            <a:off x="2720734" y="2856468"/>
            <a:ext cx="9030478" cy="1266093"/>
          </a:xfrm>
        </p:spPr>
        <p:txBody>
          <a:bodyPr>
            <a:noAutofit/>
          </a:bodyPr>
          <a:lstStyle/>
          <a:p>
            <a:r>
              <a:rPr lang="fi-FI" sz="8000" dirty="0">
                <a:solidFill>
                  <a:schemeClr val="bg1"/>
                </a:solidFill>
                <a:latin typeface="Century Gothic" panose="020B0502020202020204" pitchFamily="34" charset="0"/>
              </a:rPr>
              <a:t>Kulttuurit ja katsomukset mediassa</a:t>
            </a: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720" y="5241264"/>
            <a:ext cx="1418492" cy="1418492"/>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20" y="253297"/>
            <a:ext cx="1821722" cy="929078"/>
          </a:xfrm>
          <a:prstGeom prst="rect">
            <a:avLst/>
          </a:prstGeom>
        </p:spPr>
      </p:pic>
    </p:spTree>
    <p:extLst>
      <p:ext uri="{BB962C8B-B14F-4D97-AF65-F5344CB8AC3E}">
        <p14:creationId xmlns:p14="http://schemas.microsoft.com/office/powerpoint/2010/main" val="265246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813560" y="533399"/>
            <a:ext cx="9144000" cy="1056323"/>
          </a:xfrm>
        </p:spPr>
        <p:txBody>
          <a:bodyPr/>
          <a:lstStyle/>
          <a:p>
            <a:r>
              <a:rPr lang="fi-FI" dirty="0">
                <a:latin typeface="Century Gothic" panose="020B0502020202020204" pitchFamily="34" charset="0"/>
              </a:rPr>
              <a:t>Bonus</a:t>
            </a:r>
          </a:p>
        </p:txBody>
      </p:sp>
      <p:pic>
        <p:nvPicPr>
          <p:cNvPr id="3" name="Picture 6" descr="https://lh5.googleusercontent.com/IQneELrS23FHUAUFwtFeg0-tB-_UryFEG9xNZFuYNl3q9v0RV7OizIfKHOsaZZ7tx7l-psIVHmDq60IrG2aSRnRnlk3yQmRTGyqFYnX3AY4tnjdFTMUvPjjQiJ4buW_5eeYG_6YKfX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97807"/>
            <a:ext cx="7220497" cy="596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41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Century Gothic" panose="020B0502020202020204" pitchFamily="34" charset="0"/>
              </a:rPr>
              <a:t>Meemiaskartelu</a:t>
            </a:r>
          </a:p>
        </p:txBody>
      </p:sp>
      <p:sp>
        <p:nvSpPr>
          <p:cNvPr id="4" name="Sisällön paikkamerkki 3"/>
          <p:cNvSpPr>
            <a:spLocks noGrp="1"/>
          </p:cNvSpPr>
          <p:nvPr>
            <p:ph idx="1"/>
          </p:nvPr>
        </p:nvSpPr>
        <p:spPr>
          <a:xfrm>
            <a:off x="838200" y="1825625"/>
            <a:ext cx="6248400" cy="4351338"/>
          </a:xfrm>
        </p:spPr>
        <p:txBody>
          <a:bodyPr/>
          <a:lstStyle/>
          <a:p>
            <a:pPr marL="0" indent="0">
              <a:buNone/>
            </a:pPr>
            <a:r>
              <a:rPr lang="fi-FI" dirty="0">
                <a:latin typeface="Century Gothic" panose="020B0502020202020204" pitchFamily="34" charset="0"/>
              </a:rPr>
              <a:t>Yhdessä polarisaatiota vastaan!</a:t>
            </a:r>
          </a:p>
          <a:p>
            <a:pPr marL="0" indent="0">
              <a:buNone/>
            </a:pPr>
            <a:endParaRPr lang="fi-FI" dirty="0">
              <a:latin typeface="Century Gothic" panose="020B0502020202020204" pitchFamily="34" charset="0"/>
            </a:endParaRPr>
          </a:p>
          <a:p>
            <a:pPr marL="0" indent="0">
              <a:buNone/>
            </a:pPr>
            <a:r>
              <a:rPr lang="fi-FI" dirty="0">
                <a:latin typeface="Century Gothic" panose="020B0502020202020204" pitchFamily="34" charset="0"/>
              </a:rPr>
              <a:t>Ideoikaa ja toteuttakaa piirtämällä, kollaasitekniikalla tai digitaalisesti meemi, jossa puhutaan hyvää katsomuksista / katsomuksellisesta moninaisuudesta Suomessa.</a:t>
            </a:r>
          </a:p>
        </p:txBody>
      </p:sp>
      <p:pic>
        <p:nvPicPr>
          <p:cNvPr id="2054" name="Picture 6" descr="https://lh5.googleusercontent.com/IQneELrS23FHUAUFwtFeg0-tB-_UryFEG9xNZFuYNl3q9v0RV7OizIfKHOsaZZ7tx7l-psIVHmDq60IrG2aSRnRnlk3yQmRTGyqFYnX3AY4tnjdFTMUvPjjQiJ4buW_5eeYG_6YKfX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575" y="1027906"/>
            <a:ext cx="5238750"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latin typeface="Century Gothic" panose="020B0502020202020204" pitchFamily="34" charset="0"/>
              </a:rPr>
              <a:t>Testi: Tosiasiaväite, mielipide vai moraalinen kannanotto?</a:t>
            </a:r>
          </a:p>
        </p:txBody>
      </p:sp>
      <p:sp>
        <p:nvSpPr>
          <p:cNvPr id="3" name="Sisällön paikkamerkki 2"/>
          <p:cNvSpPr>
            <a:spLocks noGrp="1"/>
          </p:cNvSpPr>
          <p:nvPr>
            <p:ph idx="1"/>
          </p:nvPr>
        </p:nvSpPr>
        <p:spPr>
          <a:xfrm>
            <a:off x="838200" y="1901825"/>
            <a:ext cx="10515600" cy="4351338"/>
          </a:xfrm>
        </p:spPr>
        <p:txBody>
          <a:bodyPr>
            <a:normAutofit fontScale="77500" lnSpcReduction="20000"/>
          </a:bodyPr>
          <a:lstStyle/>
          <a:p>
            <a:pPr marL="0" indent="0">
              <a:buNone/>
            </a:pPr>
            <a:r>
              <a:rPr lang="fi-FI" b="1" dirty="0">
                <a:latin typeface="Century Gothic" panose="020B0502020202020204" pitchFamily="34" charset="0"/>
              </a:rPr>
              <a:t>Tosiasiaväitteet</a:t>
            </a:r>
            <a:r>
              <a:rPr lang="fi-FI" dirty="0">
                <a:latin typeface="Century Gothic" panose="020B0502020202020204" pitchFamily="34" charset="0"/>
              </a:rPr>
              <a:t> on mahdollista osoittaa todeksi tai epätodeksi objektiivisesti: esimerkiksi väite “maapallo on pyöreä” (tai lähestulkoon pyöreä). Tosiasiaväite voi olla virheellinen, mutta se on silloinkin muodoltaan tosiasiaväite. </a:t>
            </a:r>
            <a:r>
              <a:rPr lang="fi-FI" b="1" dirty="0">
                <a:latin typeface="Century Gothic" panose="020B0502020202020204" pitchFamily="34" charset="0"/>
              </a:rPr>
              <a:t>Mielipiteet</a:t>
            </a:r>
            <a:r>
              <a:rPr lang="fi-FI" dirty="0">
                <a:latin typeface="Century Gothic" panose="020B0502020202020204" pitchFamily="34" charset="0"/>
              </a:rPr>
              <a:t> sen sijaan ovat subjektiivisia kannanottoja, joista on mahdollista olla eri mieltä ja joista ei välttämättä seuraa muille velvoitetta ajatella asiasta samalla tavalla. Esimerkiksi mielipiteestä “vaniljajäätelö on parempaa kuin suklaajäätelö” ei välttämättä seuraa, etteikö joku voisi pitää suklaajäätelöä parempana myös vaniljajäätelöä suosivan mielestä.</a:t>
            </a:r>
          </a:p>
          <a:p>
            <a:pPr marL="0" indent="0">
              <a:buNone/>
            </a:pPr>
            <a:endParaRPr lang="fi-FI" dirty="0">
              <a:latin typeface="Century Gothic" panose="020B0502020202020204" pitchFamily="34" charset="0"/>
            </a:endParaRPr>
          </a:p>
          <a:p>
            <a:pPr marL="0" indent="0">
              <a:buNone/>
            </a:pPr>
            <a:r>
              <a:rPr lang="fi-FI" dirty="0">
                <a:latin typeface="Century Gothic" panose="020B0502020202020204" pitchFamily="34" charset="0"/>
              </a:rPr>
              <a:t>On tärkeä huomata, että </a:t>
            </a:r>
            <a:r>
              <a:rPr lang="fi-FI" b="1" dirty="0">
                <a:latin typeface="Century Gothic" panose="020B0502020202020204" pitchFamily="34" charset="0"/>
              </a:rPr>
              <a:t>moraaliset kannanotot</a:t>
            </a:r>
            <a:r>
              <a:rPr lang="fi-FI" dirty="0">
                <a:latin typeface="Century Gothic" panose="020B0502020202020204" pitchFamily="34" charset="0"/>
              </a:rPr>
              <a:t> eivät tyypillisesti ole mielipiteitä: esitettäessä moraalisia kannanottoja, kuten “kiduttaminen on väärin”, esitetään samalla muille velvoite ajatella ja toimia samalla tavalla. Moraalisista kannanotoista on mahdollista olla eri mieltä, mutta ne eivät ole makuasioita. Moraalisten kannanottojen perusteluja voidaan arvioida objektiivisilla kriteereillä kuten esimerkiksi johdonmukaisuus ja ristiriidattomuus.</a:t>
            </a:r>
          </a:p>
          <a:p>
            <a:pPr marL="0" indent="0">
              <a:buNone/>
            </a:pPr>
            <a:endParaRPr lang="fi-FI" dirty="0"/>
          </a:p>
        </p:txBody>
      </p:sp>
    </p:spTree>
    <p:extLst>
      <p:ext uri="{BB962C8B-B14F-4D97-AF65-F5344CB8AC3E}">
        <p14:creationId xmlns:p14="http://schemas.microsoft.com/office/powerpoint/2010/main" val="345469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oJrr5E4Pky3dzeZFeyz9k2lo61sXS-Apt2dNjEVxAXykQmtjO3nuK3c1eW4rvNl81CS5VCkwltvjYkQpUjiQ0Ml_LM2xMUU-EwY3jJxNg9_F8lVW576v1C2bpxufWlMI1MgWnX7Akl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115" y="1070766"/>
            <a:ext cx="6523355" cy="6523355"/>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a:xfrm>
            <a:off x="838200" y="560385"/>
            <a:ext cx="10515600" cy="1325563"/>
          </a:xfrm>
        </p:spPr>
        <p:txBody>
          <a:bodyPr/>
          <a:lstStyle/>
          <a:p>
            <a:r>
              <a:rPr lang="fi-FI" dirty="0">
                <a:latin typeface="Century Gothic" panose="020B0502020202020204" pitchFamily="34" charset="0"/>
              </a:rPr>
              <a:t>Testi: Tosiasiaväite, mielipide vai moraalinen kannanotto?</a:t>
            </a:r>
          </a:p>
        </p:txBody>
      </p:sp>
      <p:sp>
        <p:nvSpPr>
          <p:cNvPr id="3" name="Sisällön paikkamerkki 2"/>
          <p:cNvSpPr>
            <a:spLocks noGrp="1"/>
          </p:cNvSpPr>
          <p:nvPr>
            <p:ph idx="1"/>
          </p:nvPr>
        </p:nvSpPr>
        <p:spPr>
          <a:xfrm>
            <a:off x="6096000" y="2313536"/>
            <a:ext cx="5181600" cy="1735537"/>
          </a:xfrm>
        </p:spPr>
        <p:txBody>
          <a:bodyPr/>
          <a:lstStyle/>
          <a:p>
            <a:pPr marL="0" indent="0" algn="ctr">
              <a:buNone/>
            </a:pPr>
            <a:r>
              <a:rPr lang="fi-FI" dirty="0">
                <a:solidFill>
                  <a:schemeClr val="bg1"/>
                </a:solidFill>
                <a:latin typeface="Century Gothic" panose="020B0502020202020204" pitchFamily="34" charset="0"/>
              </a:rPr>
              <a:t>Miten hyvin tunnistat tosiasiaväitteet, mielipiteet ja moraaliset kannanotot? </a:t>
            </a:r>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7389"/>
            <a:ext cx="4110990" cy="4110990"/>
          </a:xfrm>
          <a:prstGeom prst="rect">
            <a:avLst/>
          </a:prstGeom>
        </p:spPr>
      </p:pic>
      <p:pic>
        <p:nvPicPr>
          <p:cNvPr id="1028" name="Picture 4" descr="https://lh5.googleusercontent.com/yb7Y-2vt603qH0rf2VX3dkzWNUorSK29egSz1djS5ld1o_y_r5EYK-O_u8U_XERBujqmubXnTdm2e7ejWV-eAOY-c7J7YVQLkqYSpIs_V8YiFlnP3CVPtDNQbyfH-htsQ3noqsM7HYd2"/>
          <p:cNvPicPr>
            <a:picLocks noChangeAspect="1" noChangeArrowheads="1"/>
          </p:cNvPicPr>
          <p:nvPr/>
        </p:nvPicPr>
        <p:blipFill rotWithShape="1">
          <a:blip r:embed="rId4">
            <a:extLst>
              <a:ext uri="{28A0092B-C50C-407E-A947-70E740481C1C}">
                <a14:useLocalDpi xmlns:a14="http://schemas.microsoft.com/office/drawing/2010/main" val="0"/>
              </a:ext>
            </a:extLst>
          </a:blip>
          <a:srcRect l="42326" t="33885" r="34689" b="39355"/>
          <a:stretch/>
        </p:blipFill>
        <p:spPr bwMode="auto">
          <a:xfrm>
            <a:off x="8458200" y="4549716"/>
            <a:ext cx="1322070" cy="133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9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latin typeface="Century Gothic" panose="020B0502020202020204" pitchFamily="34" charset="0"/>
              </a:rPr>
              <a:t>Testi: Tosiasiaväite, mielipide vai moraalinen kannanotto?</a:t>
            </a:r>
          </a:p>
        </p:txBody>
      </p:sp>
      <p:sp>
        <p:nvSpPr>
          <p:cNvPr id="3" name="Sisällön paikkamerkki 2"/>
          <p:cNvSpPr>
            <a:spLocks noGrp="1"/>
          </p:cNvSpPr>
          <p:nvPr>
            <p:ph sz="half" idx="1"/>
          </p:nvPr>
        </p:nvSpPr>
        <p:spPr/>
        <p:txBody>
          <a:bodyPr>
            <a:normAutofit fontScale="77500" lnSpcReduction="20000"/>
          </a:bodyPr>
          <a:lstStyle/>
          <a:p>
            <a:r>
              <a:rPr lang="fi-FI" dirty="0">
                <a:latin typeface="Century Gothic" panose="020B0502020202020204" pitchFamily="34" charset="0"/>
              </a:rPr>
              <a:t>Maapallo on litteä. </a:t>
            </a:r>
            <a:r>
              <a:rPr lang="fi-FI" b="1" dirty="0">
                <a:latin typeface="Century Gothic" panose="020B0502020202020204" pitchFamily="34" charset="0"/>
              </a:rPr>
              <a:t>tosiasiaväite</a:t>
            </a:r>
          </a:p>
          <a:p>
            <a:r>
              <a:rPr lang="fi-FI" dirty="0">
                <a:latin typeface="Century Gothic" panose="020B0502020202020204" pitchFamily="34" charset="0"/>
              </a:rPr>
              <a:t>Istanbulin Sininen moskeija on kauniimpi kuin Hagia Sofia. </a:t>
            </a:r>
            <a:r>
              <a:rPr lang="fi-FI" b="1" dirty="0">
                <a:latin typeface="Century Gothic" panose="020B0502020202020204" pitchFamily="34" charset="0"/>
              </a:rPr>
              <a:t>mielipide</a:t>
            </a:r>
          </a:p>
          <a:p>
            <a:r>
              <a:rPr lang="fi-FI" dirty="0">
                <a:latin typeface="Century Gothic" panose="020B0502020202020204" pitchFamily="34" charset="0"/>
              </a:rPr>
              <a:t>Äänestäminen on turhaa, koska kaikki puolueet ovat mielestäni ihan samanlaisia. </a:t>
            </a:r>
            <a:r>
              <a:rPr lang="fi-FI" b="1" dirty="0">
                <a:latin typeface="Century Gothic" panose="020B0502020202020204" pitchFamily="34" charset="0"/>
              </a:rPr>
              <a:t>mielipide</a:t>
            </a:r>
          </a:p>
          <a:p>
            <a:r>
              <a:rPr lang="fi-FI" dirty="0">
                <a:latin typeface="Century Gothic" panose="020B0502020202020204" pitchFamily="34" charset="0"/>
              </a:rPr>
              <a:t>Suomi on sitoutunut YK:n ihmisoikeuksien julistukseen.  </a:t>
            </a:r>
            <a:r>
              <a:rPr lang="fi-FI" b="1" dirty="0">
                <a:latin typeface="Century Gothic" panose="020B0502020202020204" pitchFamily="34" charset="0"/>
              </a:rPr>
              <a:t>tosiasiaväite</a:t>
            </a:r>
          </a:p>
          <a:p>
            <a:r>
              <a:rPr lang="fi-FI" dirty="0">
                <a:latin typeface="Century Gothic" panose="020B0502020202020204" pitchFamily="34" charset="0"/>
              </a:rPr>
              <a:t>Suomen </a:t>
            </a:r>
            <a:r>
              <a:rPr lang="fi-FI" dirty="0" err="1">
                <a:latin typeface="Century Gothic" panose="020B0502020202020204" pitchFamily="34" charset="0"/>
              </a:rPr>
              <a:t>transsukupuolisia</a:t>
            </a:r>
            <a:r>
              <a:rPr lang="fi-FI" dirty="0">
                <a:latin typeface="Century Gothic" panose="020B0502020202020204" pitchFamily="34" charset="0"/>
              </a:rPr>
              <a:t> koskeva lainsäädäntöä tulisi muuttaa, koska se estää ihmisoikeuksien toteutumisen. </a:t>
            </a:r>
            <a:r>
              <a:rPr lang="fi-FI" b="1" dirty="0">
                <a:latin typeface="Century Gothic" panose="020B0502020202020204" pitchFamily="34" charset="0"/>
              </a:rPr>
              <a:t>moraalinen kannanotto</a:t>
            </a:r>
          </a:p>
          <a:p>
            <a:pPr marL="0" indent="0">
              <a:buNone/>
            </a:pPr>
            <a:endParaRPr lang="fi-FI" dirty="0"/>
          </a:p>
        </p:txBody>
      </p:sp>
      <p:sp>
        <p:nvSpPr>
          <p:cNvPr id="5" name="Sisällön paikkamerkki 4"/>
          <p:cNvSpPr>
            <a:spLocks noGrp="1"/>
          </p:cNvSpPr>
          <p:nvPr>
            <p:ph sz="half" idx="2"/>
          </p:nvPr>
        </p:nvSpPr>
        <p:spPr/>
        <p:txBody>
          <a:bodyPr>
            <a:normAutofit fontScale="77500" lnSpcReduction="20000"/>
          </a:bodyPr>
          <a:lstStyle/>
          <a:p>
            <a:r>
              <a:rPr lang="fi-FI" dirty="0">
                <a:latin typeface="Century Gothic" panose="020B0502020202020204" pitchFamily="34" charset="0"/>
              </a:rPr>
              <a:t>Toisen luottamuksen pettäminen on väärin. </a:t>
            </a:r>
            <a:r>
              <a:rPr lang="fi-FI" b="1" dirty="0">
                <a:latin typeface="Century Gothic" panose="020B0502020202020204" pitchFamily="34" charset="0"/>
              </a:rPr>
              <a:t>moraalinen kannanotto</a:t>
            </a:r>
          </a:p>
          <a:p>
            <a:r>
              <a:rPr lang="fi-FI" dirty="0">
                <a:latin typeface="Century Gothic" panose="020B0502020202020204" pitchFamily="34" charset="0"/>
              </a:rPr>
              <a:t>Vuonna 2017 ISIS menetti merkittävän osan hallitsemistaan alueista Irakissa ja Syyriassa. </a:t>
            </a:r>
            <a:r>
              <a:rPr lang="fi-FI" b="1" dirty="0">
                <a:latin typeface="Century Gothic" panose="020B0502020202020204" pitchFamily="34" charset="0"/>
              </a:rPr>
              <a:t>tosiasiaväite </a:t>
            </a:r>
          </a:p>
          <a:p>
            <a:r>
              <a:rPr lang="fi-FI" dirty="0">
                <a:latin typeface="Century Gothic" panose="020B0502020202020204" pitchFamily="34" charset="0"/>
              </a:rPr>
              <a:t>Julkinen hallinto on lähes aina tuhlaavainen ja tehoton. </a:t>
            </a:r>
            <a:r>
              <a:rPr lang="fi-FI" b="1" dirty="0">
                <a:latin typeface="Century Gothic" panose="020B0502020202020204" pitchFamily="34" charset="0"/>
              </a:rPr>
              <a:t>mielipide</a:t>
            </a:r>
          </a:p>
          <a:p>
            <a:r>
              <a:rPr lang="fi-FI" dirty="0">
                <a:latin typeface="Century Gothic" panose="020B0502020202020204" pitchFamily="34" charset="0"/>
              </a:rPr>
              <a:t>Jeesus Nasaretilainen ei kirjoittanut mitään muistiin. </a:t>
            </a:r>
            <a:r>
              <a:rPr lang="fi-FI" b="1" dirty="0">
                <a:latin typeface="Century Gothic" panose="020B0502020202020204" pitchFamily="34" charset="0"/>
              </a:rPr>
              <a:t>tosiasiaväite</a:t>
            </a:r>
          </a:p>
          <a:p>
            <a:r>
              <a:rPr lang="fi-FI" dirty="0">
                <a:latin typeface="Century Gothic" panose="020B0502020202020204" pitchFamily="34" charset="0"/>
              </a:rPr>
              <a:t>Rakasta lähimmäistäsi niin kuin itseäsi. </a:t>
            </a:r>
            <a:r>
              <a:rPr lang="fi-FI" b="1" dirty="0">
                <a:latin typeface="Century Gothic" panose="020B0502020202020204" pitchFamily="34" charset="0"/>
              </a:rPr>
              <a:t>moraalinen kannanotto</a:t>
            </a:r>
          </a:p>
          <a:p>
            <a:endParaRPr lang="fi-FI" dirty="0"/>
          </a:p>
        </p:txBody>
      </p:sp>
    </p:spTree>
    <p:extLst>
      <p:ext uri="{BB962C8B-B14F-4D97-AF65-F5344CB8AC3E}">
        <p14:creationId xmlns:p14="http://schemas.microsoft.com/office/powerpoint/2010/main" val="410037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Century Gothic" panose="020B0502020202020204" pitchFamily="34" charset="0"/>
              </a:rPr>
              <a:t>Video: Katsomukset ja netti </a:t>
            </a:r>
          </a:p>
        </p:txBody>
      </p:sp>
      <p:sp>
        <p:nvSpPr>
          <p:cNvPr id="3" name="Sisällön paikkamerkki 2"/>
          <p:cNvSpPr>
            <a:spLocks noGrp="1"/>
          </p:cNvSpPr>
          <p:nvPr>
            <p:ph idx="1"/>
          </p:nvPr>
        </p:nvSpPr>
        <p:spPr/>
        <p:txBody>
          <a:bodyPr>
            <a:normAutofit lnSpcReduction="10000"/>
          </a:bodyPr>
          <a:lstStyle/>
          <a:p>
            <a:pPr marL="0" indent="0">
              <a:buNone/>
            </a:pPr>
            <a:r>
              <a:rPr lang="fi-FI" dirty="0">
                <a:latin typeface="Century Gothic" panose="020B0502020202020204" pitchFamily="34" charset="0"/>
              </a:rPr>
              <a:t>Katso video ja pohdi samalla, miten itse vastaisit seuraaviin kysymyksiin:</a:t>
            </a:r>
          </a:p>
          <a:p>
            <a:r>
              <a:rPr lang="fi-FI" dirty="0">
                <a:latin typeface="Century Gothic" panose="020B0502020202020204" pitchFamily="34" charset="0"/>
              </a:rPr>
              <a:t>Millaisia ajatuksia video herätti?</a:t>
            </a:r>
          </a:p>
          <a:p>
            <a:r>
              <a:rPr lang="fi-FI" dirty="0">
                <a:latin typeface="Century Gothic" panose="020B0502020202020204" pitchFamily="34" charset="0"/>
              </a:rPr>
              <a:t>Millaista sisältöä näet katsomuksiin liittyen netissä? Koetko, että erilaisia katsomuksia käsitellään eri tavalla?</a:t>
            </a:r>
          </a:p>
          <a:p>
            <a:r>
              <a:rPr lang="fi-FI" dirty="0">
                <a:latin typeface="Century Gothic" panose="020B0502020202020204" pitchFamily="34" charset="0"/>
              </a:rPr>
              <a:t>Miltä katsomuksiin liittyvä kohtaamasi sisältö tuntuu, mitä ajattelet siitä?</a:t>
            </a:r>
          </a:p>
          <a:p>
            <a:r>
              <a:rPr lang="fi-FI" dirty="0">
                <a:latin typeface="Century Gothic" panose="020B0502020202020204" pitchFamily="34" charset="0"/>
              </a:rPr>
              <a:t>Koetko, että voit kertoa mielipiteesi vapaasti netissä?</a:t>
            </a:r>
          </a:p>
          <a:p>
            <a:r>
              <a:rPr lang="fi-FI" dirty="0">
                <a:latin typeface="Century Gothic" panose="020B0502020202020204" pitchFamily="34" charset="0"/>
              </a:rPr>
              <a:t>Onko netti vaikuttanut näkemyksiisi muista katsomuksista ja uskonnoista? Jos on niin miten?</a:t>
            </a:r>
          </a:p>
        </p:txBody>
      </p:sp>
      <p:pic>
        <p:nvPicPr>
          <p:cNvPr id="4" name="Kuva 3"/>
          <p:cNvPicPr>
            <a:picLocks noChangeAspect="1"/>
          </p:cNvPicPr>
          <p:nvPr/>
        </p:nvPicPr>
        <p:blipFill rotWithShape="1">
          <a:blip r:embed="rId2">
            <a:extLst>
              <a:ext uri="{28A0092B-C50C-407E-A947-70E740481C1C}">
                <a14:useLocalDpi xmlns:a14="http://schemas.microsoft.com/office/drawing/2010/main" val="0"/>
              </a:ext>
            </a:extLst>
          </a:blip>
          <a:srcRect l="16710" t="14216" r="9829" b="10772"/>
          <a:stretch/>
        </p:blipFill>
        <p:spPr>
          <a:xfrm flipH="1">
            <a:off x="10773409" y="149115"/>
            <a:ext cx="1160782" cy="1676510"/>
          </a:xfrm>
          <a:prstGeom prst="rect">
            <a:avLst/>
          </a:prstGeom>
        </p:spPr>
      </p:pic>
    </p:spTree>
    <p:extLst>
      <p:ext uri="{BB962C8B-B14F-4D97-AF65-F5344CB8AC3E}">
        <p14:creationId xmlns:p14="http://schemas.microsoft.com/office/powerpoint/2010/main" val="56204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Century Gothic" panose="020B0502020202020204" pitchFamily="34" charset="0"/>
              </a:rPr>
              <a:t>Video: Uskonto ja media</a:t>
            </a:r>
          </a:p>
        </p:txBody>
      </p:sp>
      <p:sp>
        <p:nvSpPr>
          <p:cNvPr id="3" name="Sisällön paikkamerkki 2"/>
          <p:cNvSpPr>
            <a:spLocks noGrp="1"/>
          </p:cNvSpPr>
          <p:nvPr>
            <p:ph idx="1"/>
          </p:nvPr>
        </p:nvSpPr>
        <p:spPr/>
        <p:txBody>
          <a:bodyPr/>
          <a:lstStyle/>
          <a:p>
            <a:pPr marL="0" indent="0">
              <a:buNone/>
            </a:pPr>
            <a:r>
              <a:rPr lang="fi-FI" dirty="0">
                <a:latin typeface="Century Gothic" panose="020B0502020202020204" pitchFamily="34" charset="0"/>
              </a:rPr>
              <a:t>Katsokaa video ja keskustelkaa ryhmissä:</a:t>
            </a:r>
          </a:p>
        </p:txBody>
      </p:sp>
      <p:pic>
        <p:nvPicPr>
          <p:cNvPr id="4" name="Picture 2" descr="https://lh5.googleusercontent.com/oJrr5E4Pky3dzeZFeyz9k2lo61sXS-Apt2dNjEVxAXykQmtjO3nuK3c1eW4rvNl81CS5VCkwltvjYkQpUjiQ0Ml_LM2xMUU-EwY3jJxNg9_F8lVW576v1C2bpxufWlMI1MgWnX7Akl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445" y="1825625"/>
            <a:ext cx="6523355" cy="6523355"/>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p:cNvSpPr txBox="1"/>
          <p:nvPr/>
        </p:nvSpPr>
        <p:spPr>
          <a:xfrm>
            <a:off x="5699760" y="2994421"/>
            <a:ext cx="4312920" cy="2092881"/>
          </a:xfrm>
          <a:prstGeom prst="rect">
            <a:avLst/>
          </a:prstGeom>
          <a:noFill/>
        </p:spPr>
        <p:txBody>
          <a:bodyPr wrap="square" rtlCol="0">
            <a:spAutoFit/>
          </a:bodyPr>
          <a:lstStyle/>
          <a:p>
            <a:pPr algn="ctr"/>
            <a:r>
              <a:rPr lang="fi-FI" sz="2800" dirty="0">
                <a:solidFill>
                  <a:schemeClr val="bg1"/>
                </a:solidFill>
                <a:latin typeface="Century Gothic" panose="020B0502020202020204" pitchFamily="34" charset="0"/>
              </a:rPr>
              <a:t>Näetkö uskontoihin liittyvää sisältöä mediassa? Jos näet, niin millaista se on?</a:t>
            </a:r>
          </a:p>
          <a:p>
            <a:endParaRPr lang="fi-FI" dirty="0"/>
          </a:p>
        </p:txBody>
      </p:sp>
      <p:pic>
        <p:nvPicPr>
          <p:cNvPr id="1026" name="Picture 2" descr="https://lh5.googleusercontent.com/yb7Y-2vt603qH0rf2VX3dkzWNUorSK29egSz1djS5ld1o_y_r5EYK-O_u8U_XERBujqmubXnTdm2e7ejWV-eAOY-c7J7YVQLkqYSpIs_V8YiFlnP3CVPtDNQbyfH-htsQ3noqsM7HY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23" y="2718847"/>
            <a:ext cx="4267200" cy="370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89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714463" cy="1325563"/>
          </a:xfrm>
        </p:spPr>
        <p:txBody>
          <a:bodyPr/>
          <a:lstStyle/>
          <a:p>
            <a:r>
              <a:rPr lang="fi-FI" dirty="0">
                <a:latin typeface="Century Gothic" panose="020B0502020202020204" pitchFamily="34" charset="0"/>
              </a:rPr>
              <a:t>Minä, ympäristö, katsomukset ja media</a:t>
            </a:r>
          </a:p>
        </p:txBody>
      </p:sp>
      <p:sp>
        <p:nvSpPr>
          <p:cNvPr id="3" name="Sisällön paikkamerkki 2"/>
          <p:cNvSpPr>
            <a:spLocks noGrp="1"/>
          </p:cNvSpPr>
          <p:nvPr>
            <p:ph idx="1"/>
          </p:nvPr>
        </p:nvSpPr>
        <p:spPr>
          <a:xfrm>
            <a:off x="838200" y="1872880"/>
            <a:ext cx="6923048" cy="4351338"/>
          </a:xfrm>
        </p:spPr>
        <p:txBody>
          <a:bodyPr/>
          <a:lstStyle/>
          <a:p>
            <a:pPr marL="0" indent="0">
              <a:buNone/>
            </a:pPr>
            <a:r>
              <a:rPr lang="fi-FI" b="1" dirty="0">
                <a:latin typeface="Century Gothic" panose="020B0502020202020204" pitchFamily="34" charset="0"/>
              </a:rPr>
              <a:t>A. Oma katsomus ja katsomuksellinen ympäristö</a:t>
            </a:r>
          </a:p>
          <a:p>
            <a:r>
              <a:rPr lang="fi-FI" dirty="0">
                <a:latin typeface="Century Gothic" panose="020B0502020202020204" pitchFamily="34" charset="0"/>
              </a:rPr>
              <a:t>Mitkä asiat ovat sinulle tärkeitä?</a:t>
            </a:r>
          </a:p>
          <a:p>
            <a:r>
              <a:rPr lang="fi-FI" dirty="0">
                <a:latin typeface="Century Gothic" panose="020B0502020202020204" pitchFamily="34" charset="0"/>
              </a:rPr>
              <a:t>Mihin asioihin sinun perheesi ja ystäväsi uskovat? Mitkä asiat ovat heille tärkeitä?</a:t>
            </a:r>
          </a:p>
          <a:p>
            <a:r>
              <a:rPr lang="fi-FI" dirty="0">
                <a:latin typeface="Century Gothic" panose="020B0502020202020204" pitchFamily="34" charset="0"/>
              </a:rPr>
              <a:t>Näkyykö/näkyvätkö uskonnollisuus/uskonnot jollain tavalla elämässäsi? Jos näkyy, niin miten?</a:t>
            </a: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517" y="1321424"/>
            <a:ext cx="3856154" cy="5454249"/>
          </a:xfrm>
          <a:prstGeom prst="rect">
            <a:avLst/>
          </a:prstGeom>
        </p:spPr>
      </p:pic>
    </p:spTree>
    <p:extLst>
      <p:ext uri="{BB962C8B-B14F-4D97-AF65-F5344CB8AC3E}">
        <p14:creationId xmlns:p14="http://schemas.microsoft.com/office/powerpoint/2010/main" val="53921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714463" cy="1325563"/>
          </a:xfrm>
        </p:spPr>
        <p:txBody>
          <a:bodyPr/>
          <a:lstStyle/>
          <a:p>
            <a:r>
              <a:rPr lang="fi-FI" dirty="0">
                <a:latin typeface="Century Gothic" panose="020B0502020202020204" pitchFamily="34" charset="0"/>
              </a:rPr>
              <a:t>Minä, ympäristö, katsomukset ja media</a:t>
            </a:r>
          </a:p>
        </p:txBody>
      </p:sp>
      <p:sp>
        <p:nvSpPr>
          <p:cNvPr id="3" name="Sisällön paikkamerkki 2"/>
          <p:cNvSpPr>
            <a:spLocks noGrp="1"/>
          </p:cNvSpPr>
          <p:nvPr>
            <p:ph idx="1"/>
          </p:nvPr>
        </p:nvSpPr>
        <p:spPr>
          <a:xfrm>
            <a:off x="838200" y="1872880"/>
            <a:ext cx="6923048" cy="4351338"/>
          </a:xfrm>
        </p:spPr>
        <p:txBody>
          <a:bodyPr/>
          <a:lstStyle/>
          <a:p>
            <a:pPr marL="0" indent="0">
              <a:buNone/>
            </a:pPr>
            <a:r>
              <a:rPr lang="fi-FI" b="1" dirty="0">
                <a:latin typeface="Century Gothic" panose="020B0502020202020204" pitchFamily="34" charset="0"/>
              </a:rPr>
              <a:t>B. Minä ja media</a:t>
            </a:r>
          </a:p>
          <a:p>
            <a:r>
              <a:rPr lang="fi-FI" dirty="0">
                <a:latin typeface="Century Gothic" panose="020B0502020202020204" pitchFamily="34" charset="0"/>
              </a:rPr>
              <a:t>Mitä </a:t>
            </a:r>
            <a:r>
              <a:rPr lang="fi-FI" dirty="0" err="1">
                <a:latin typeface="Century Gothic" panose="020B0502020202020204" pitchFamily="34" charset="0"/>
              </a:rPr>
              <a:t>someja</a:t>
            </a:r>
            <a:r>
              <a:rPr lang="fi-FI" dirty="0">
                <a:latin typeface="Century Gothic" panose="020B0502020202020204" pitchFamily="34" charset="0"/>
              </a:rPr>
              <a:t> käytät?</a:t>
            </a:r>
          </a:p>
          <a:p>
            <a:r>
              <a:rPr lang="fi-FI" dirty="0">
                <a:latin typeface="Century Gothic" panose="020B0502020202020204" pitchFamily="34" charset="0"/>
              </a:rPr>
              <a:t>Mistä saat tietosi ajankohtaisista asioista?</a:t>
            </a:r>
          </a:p>
          <a:p>
            <a:r>
              <a:rPr lang="fi-FI" dirty="0">
                <a:latin typeface="Century Gothic" panose="020B0502020202020204" pitchFamily="34" charset="0"/>
              </a:rPr>
              <a:t>Millaisia sisältöjä näet </a:t>
            </a:r>
            <a:r>
              <a:rPr lang="fi-FI" dirty="0" err="1">
                <a:latin typeface="Century Gothic" panose="020B0502020202020204" pitchFamily="34" charset="0"/>
              </a:rPr>
              <a:t>somessa</a:t>
            </a:r>
            <a:r>
              <a:rPr lang="fi-FI" dirty="0">
                <a:latin typeface="Century Gothic" panose="020B0502020202020204" pitchFamily="34" charset="0"/>
              </a:rPr>
              <a:t>?</a:t>
            </a:r>
          </a:p>
          <a:p>
            <a:r>
              <a:rPr lang="fi-FI" dirty="0">
                <a:latin typeface="Century Gothic" panose="020B0502020202020204" pitchFamily="34" charset="0"/>
              </a:rPr>
              <a:t>Millaista sisältöä tuotat </a:t>
            </a:r>
            <a:r>
              <a:rPr lang="fi-FI" dirty="0" err="1">
                <a:latin typeface="Century Gothic" panose="020B0502020202020204" pitchFamily="34" charset="0"/>
              </a:rPr>
              <a:t>somessa</a:t>
            </a:r>
            <a:r>
              <a:rPr lang="fi-FI" dirty="0">
                <a:latin typeface="Century Gothic" panose="020B0502020202020204" pitchFamily="34" charset="0"/>
              </a:rPr>
              <a:t>?</a:t>
            </a:r>
          </a:p>
          <a:p>
            <a:r>
              <a:rPr lang="fi-FI" dirty="0">
                <a:latin typeface="Century Gothic" panose="020B0502020202020204" pitchFamily="34" charset="0"/>
              </a:rPr>
              <a:t>Millaisiin ryhmiin/yhteisöihin koet kuuluvasi </a:t>
            </a:r>
            <a:r>
              <a:rPr lang="fi-FI" dirty="0" err="1">
                <a:latin typeface="Century Gothic" panose="020B0502020202020204" pitchFamily="34" charset="0"/>
              </a:rPr>
              <a:t>somessa</a:t>
            </a:r>
            <a:r>
              <a:rPr lang="fi-FI" dirty="0">
                <a:latin typeface="Century Gothic" panose="020B0502020202020204" pitchFamily="34" charset="0"/>
              </a:rPr>
              <a:t>?</a:t>
            </a: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517" y="1321424"/>
            <a:ext cx="3856154" cy="5454249"/>
          </a:xfrm>
          <a:prstGeom prst="rect">
            <a:avLst/>
          </a:prstGeom>
        </p:spPr>
      </p:pic>
    </p:spTree>
    <p:extLst>
      <p:ext uri="{BB962C8B-B14F-4D97-AF65-F5344CB8AC3E}">
        <p14:creationId xmlns:p14="http://schemas.microsoft.com/office/powerpoint/2010/main" val="173640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714463" cy="1325563"/>
          </a:xfrm>
        </p:spPr>
        <p:txBody>
          <a:bodyPr/>
          <a:lstStyle/>
          <a:p>
            <a:r>
              <a:rPr lang="fi-FI" dirty="0">
                <a:latin typeface="Century Gothic" panose="020B0502020202020204" pitchFamily="34" charset="0"/>
              </a:rPr>
              <a:t>Minä, ympäristö, katsomukset ja media</a:t>
            </a:r>
          </a:p>
        </p:txBody>
      </p:sp>
      <p:sp>
        <p:nvSpPr>
          <p:cNvPr id="3" name="Sisällön paikkamerkki 2"/>
          <p:cNvSpPr>
            <a:spLocks noGrp="1"/>
          </p:cNvSpPr>
          <p:nvPr>
            <p:ph idx="1"/>
          </p:nvPr>
        </p:nvSpPr>
        <p:spPr>
          <a:xfrm>
            <a:off x="838200" y="1872880"/>
            <a:ext cx="6923048" cy="4351338"/>
          </a:xfrm>
        </p:spPr>
        <p:txBody>
          <a:bodyPr>
            <a:normAutofit fontScale="92500" lnSpcReduction="20000"/>
          </a:bodyPr>
          <a:lstStyle/>
          <a:p>
            <a:pPr marL="0" indent="0">
              <a:buNone/>
            </a:pPr>
            <a:r>
              <a:rPr lang="fi-FI" b="1" dirty="0">
                <a:latin typeface="Century Gothic" panose="020B0502020202020204" pitchFamily="34" charset="0"/>
              </a:rPr>
              <a:t>C. Oma katsomus ja media</a:t>
            </a:r>
          </a:p>
          <a:p>
            <a:r>
              <a:rPr lang="fi-FI" dirty="0">
                <a:latin typeface="Century Gothic" panose="020B0502020202020204" pitchFamily="34" charset="0"/>
              </a:rPr>
              <a:t>Miten sinulle tärkeät asiat näkyvät </a:t>
            </a:r>
            <a:r>
              <a:rPr lang="fi-FI" dirty="0" err="1">
                <a:latin typeface="Century Gothic" panose="020B0502020202020204" pitchFamily="34" charset="0"/>
              </a:rPr>
              <a:t>somessasi</a:t>
            </a:r>
            <a:r>
              <a:rPr lang="fi-FI" dirty="0">
                <a:latin typeface="Century Gothic" panose="020B0502020202020204" pitchFamily="34" charset="0"/>
              </a:rPr>
              <a:t>? Näetkö esim. paljon uutisia, meemejä, videoita tai oman yhteisösi tuottamia </a:t>
            </a:r>
            <a:r>
              <a:rPr lang="fi-FI" dirty="0" err="1">
                <a:latin typeface="Century Gothic" panose="020B0502020202020204" pitchFamily="34" charset="0"/>
              </a:rPr>
              <a:t>somesisältöjä</a:t>
            </a:r>
            <a:r>
              <a:rPr lang="fi-FI" dirty="0">
                <a:latin typeface="Century Gothic" panose="020B0502020202020204" pitchFamily="34" charset="0"/>
              </a:rPr>
              <a:t>?</a:t>
            </a:r>
          </a:p>
          <a:p>
            <a:r>
              <a:rPr lang="fi-FI" dirty="0">
                <a:latin typeface="Century Gothic" panose="020B0502020202020204" pitchFamily="34" charset="0"/>
              </a:rPr>
              <a:t>Näetkö </a:t>
            </a:r>
            <a:r>
              <a:rPr lang="fi-FI" dirty="0" err="1">
                <a:latin typeface="Century Gothic" panose="020B0502020202020204" pitchFamily="34" charset="0"/>
              </a:rPr>
              <a:t>somessa</a:t>
            </a:r>
            <a:r>
              <a:rPr lang="fi-FI" dirty="0">
                <a:latin typeface="Century Gothic" panose="020B0502020202020204" pitchFamily="34" charset="0"/>
              </a:rPr>
              <a:t> uskontoihin liittyvää sisältöä? Jos näet, niin millaista ja miten uskontoihin liittyviä asioita käsitellään?</a:t>
            </a:r>
          </a:p>
          <a:p>
            <a:r>
              <a:rPr lang="fi-FI" dirty="0">
                <a:latin typeface="Century Gothic" panose="020B0502020202020204" pitchFamily="34" charset="0"/>
              </a:rPr>
              <a:t>Tuotko </a:t>
            </a:r>
            <a:r>
              <a:rPr lang="fi-FI" dirty="0" err="1">
                <a:latin typeface="Century Gothic" panose="020B0502020202020204" pitchFamily="34" charset="0"/>
              </a:rPr>
              <a:t>somessa</a:t>
            </a:r>
            <a:r>
              <a:rPr lang="fi-FI" dirty="0">
                <a:latin typeface="Century Gothic" panose="020B0502020202020204" pitchFamily="34" charset="0"/>
              </a:rPr>
              <a:t> esiin itsellesi tärkeitä asioita, kuten uskomuksiasi? Jos tuot, niin miten? Jos et, niin miksi?</a:t>
            </a:r>
          </a:p>
          <a:p>
            <a:r>
              <a:rPr lang="fi-FI" dirty="0">
                <a:latin typeface="Century Gothic" panose="020B0502020202020204" pitchFamily="34" charset="0"/>
              </a:rPr>
              <a:t>Miten koet, että erilaiset ryhmäsi nähdään mediassa?</a:t>
            </a: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517" y="1321424"/>
            <a:ext cx="3856154" cy="5454249"/>
          </a:xfrm>
          <a:prstGeom prst="rect">
            <a:avLst/>
          </a:prstGeom>
        </p:spPr>
      </p:pic>
    </p:spTree>
    <p:extLst>
      <p:ext uri="{BB962C8B-B14F-4D97-AF65-F5344CB8AC3E}">
        <p14:creationId xmlns:p14="http://schemas.microsoft.com/office/powerpoint/2010/main" val="106752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5.googleusercontent.com/oJrr5E4Pky3dzeZFeyz9k2lo61sXS-Apt2dNjEVxAXykQmtjO3nuK3c1eW4rvNl81CS5VCkwltvjYkQpUjiQ0Ml_LM2xMUU-EwY3jJxNg9_F8lVW576v1C2bpxufWlMI1MgWnX7AklMT"/>
          <p:cNvPicPr>
            <a:picLocks noChangeAspect="1" noChangeArrowheads="1"/>
          </p:cNvPicPr>
          <p:nvPr/>
        </p:nvPicPr>
        <p:blipFill rotWithShape="1">
          <a:blip r:embed="rId2">
            <a:extLst>
              <a:ext uri="{28A0092B-C50C-407E-A947-70E740481C1C}">
                <a14:useLocalDpi xmlns:a14="http://schemas.microsoft.com/office/drawing/2010/main" val="0"/>
              </a:ext>
            </a:extLst>
          </a:blip>
          <a:srcRect l="4613" t="10154" r="8073" b="35099"/>
          <a:stretch/>
        </p:blipFill>
        <p:spPr bwMode="auto">
          <a:xfrm>
            <a:off x="1672509" y="739"/>
            <a:ext cx="10639463" cy="6670994"/>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p:cNvSpPr>
            <a:spLocks noGrp="1"/>
          </p:cNvSpPr>
          <p:nvPr>
            <p:ph idx="1"/>
          </p:nvPr>
        </p:nvSpPr>
        <p:spPr>
          <a:xfrm>
            <a:off x="2401147" y="848361"/>
            <a:ext cx="8884920" cy="3779520"/>
          </a:xfrm>
        </p:spPr>
        <p:txBody>
          <a:bodyPr>
            <a:normAutofit fontScale="92500" lnSpcReduction="10000"/>
          </a:bodyPr>
          <a:lstStyle/>
          <a:p>
            <a:pPr marL="514350" indent="-514350">
              <a:buFont typeface="+mj-lt"/>
              <a:buAutoNum type="arabicPeriod"/>
            </a:pPr>
            <a:r>
              <a:rPr lang="fi-FI" dirty="0">
                <a:solidFill>
                  <a:schemeClr val="bg1"/>
                </a:solidFill>
                <a:latin typeface="Century Gothic" panose="020B0502020202020204" pitchFamily="34" charset="0"/>
              </a:rPr>
              <a:t>Huomaatko yhtäläisyyksiä ympäristösi kiinnostuksen kohteiden ja </a:t>
            </a:r>
            <a:r>
              <a:rPr lang="fi-FI" dirty="0" err="1">
                <a:solidFill>
                  <a:schemeClr val="bg1"/>
                </a:solidFill>
                <a:latin typeface="Century Gothic" panose="020B0502020202020204" pitchFamily="34" charset="0"/>
              </a:rPr>
              <a:t>somessa</a:t>
            </a:r>
            <a:r>
              <a:rPr lang="fi-FI" dirty="0">
                <a:solidFill>
                  <a:schemeClr val="bg1"/>
                </a:solidFill>
                <a:latin typeface="Century Gothic" panose="020B0502020202020204" pitchFamily="34" charset="0"/>
              </a:rPr>
              <a:t> näkemiesi sisältöjen välillä?</a:t>
            </a:r>
          </a:p>
          <a:p>
            <a:pPr marL="514350" indent="-514350">
              <a:buFont typeface="+mj-lt"/>
              <a:buAutoNum type="arabicPeriod"/>
            </a:pPr>
            <a:r>
              <a:rPr lang="fi-FI" dirty="0">
                <a:solidFill>
                  <a:schemeClr val="bg1"/>
                </a:solidFill>
                <a:latin typeface="Century Gothic" panose="020B0502020202020204" pitchFamily="34" charset="0"/>
              </a:rPr>
              <a:t>Kummalla on mielestäsi ollut enemmän vaikutusta kiinnostuksen kohteisiisi: ympäristölläsi (perhe, kaverit) vai </a:t>
            </a:r>
            <a:r>
              <a:rPr lang="fi-FI" dirty="0" err="1">
                <a:solidFill>
                  <a:schemeClr val="bg1"/>
                </a:solidFill>
                <a:latin typeface="Century Gothic" panose="020B0502020202020204" pitchFamily="34" charset="0"/>
              </a:rPr>
              <a:t>somella</a:t>
            </a:r>
            <a:r>
              <a:rPr lang="fi-FI" dirty="0">
                <a:solidFill>
                  <a:schemeClr val="bg1"/>
                </a:solidFill>
                <a:latin typeface="Century Gothic" panose="020B0502020202020204" pitchFamily="34" charset="0"/>
              </a:rPr>
              <a:t>? Perustele vastauksesi.</a:t>
            </a:r>
          </a:p>
          <a:p>
            <a:pPr marL="514350" indent="-514350">
              <a:buFont typeface="+mj-lt"/>
              <a:buAutoNum type="arabicPeriod"/>
            </a:pPr>
            <a:r>
              <a:rPr lang="fi-FI" dirty="0">
                <a:solidFill>
                  <a:schemeClr val="bg1"/>
                </a:solidFill>
                <a:latin typeface="Century Gothic" panose="020B0502020202020204" pitchFamily="34" charset="0"/>
              </a:rPr>
              <a:t>Kuinka paljon </a:t>
            </a:r>
            <a:r>
              <a:rPr lang="fi-FI" dirty="0" err="1">
                <a:solidFill>
                  <a:schemeClr val="bg1"/>
                </a:solidFill>
                <a:latin typeface="Century Gothic" panose="020B0502020202020204" pitchFamily="34" charset="0"/>
              </a:rPr>
              <a:t>somella</a:t>
            </a:r>
            <a:r>
              <a:rPr lang="fi-FI" dirty="0">
                <a:solidFill>
                  <a:schemeClr val="bg1"/>
                </a:solidFill>
                <a:latin typeface="Century Gothic" panose="020B0502020202020204" pitchFamily="34" charset="0"/>
              </a:rPr>
              <a:t> on ollut vaikutusta identiteettiisi?</a:t>
            </a:r>
          </a:p>
          <a:p>
            <a:pPr marL="514350" indent="-514350">
              <a:buFont typeface="+mj-lt"/>
              <a:buAutoNum type="arabicPeriod"/>
            </a:pPr>
            <a:r>
              <a:rPr lang="fi-FI" dirty="0">
                <a:solidFill>
                  <a:schemeClr val="bg1"/>
                </a:solidFill>
                <a:latin typeface="Century Gothic" panose="020B0502020202020204" pitchFamily="34" charset="0"/>
              </a:rPr>
              <a:t>Miten uskonnollisuus/uskonnot näkyvät elämässäsi? Onko ympäristössäsi ja mediassa näkyvien uskontojen/uskonnollisuuden välillä eroja?</a:t>
            </a:r>
          </a:p>
          <a:p>
            <a:pPr marL="514350" indent="-514350">
              <a:buFont typeface="+mj-lt"/>
              <a:buAutoNum type="arabicPeriod"/>
            </a:pPr>
            <a:endParaRPr lang="fi-FI" dirty="0">
              <a:solidFill>
                <a:schemeClr val="bg1"/>
              </a:solidFill>
            </a:endParaRPr>
          </a:p>
          <a:p>
            <a:pPr marL="514350" indent="-514350">
              <a:buFont typeface="+mj-lt"/>
              <a:buAutoNum type="arabicPeriod"/>
            </a:pPr>
            <a:endParaRPr lang="fi-FI" dirty="0">
              <a:solidFill>
                <a:schemeClr val="bg1"/>
              </a:solidFill>
            </a:endParaRPr>
          </a:p>
        </p:txBody>
      </p:sp>
      <p:pic>
        <p:nvPicPr>
          <p:cNvPr id="5" name="Picture 2" descr="https://lh5.googleusercontent.com/yb7Y-2vt603qH0rf2VX3dkzWNUorSK29egSz1djS5ld1o_y_r5EYK-O_u8U_XERBujqmubXnTdm2e7ejWV-eAOY-c7J7YVQLkqYSpIs_V8YiFlnP3CVPtDNQbyfH-htsQ3noqsM7HYd2"/>
          <p:cNvPicPr>
            <a:picLocks noChangeAspect="1" noChangeArrowheads="1"/>
          </p:cNvPicPr>
          <p:nvPr/>
        </p:nvPicPr>
        <p:blipFill rotWithShape="1">
          <a:blip r:embed="rId3">
            <a:extLst>
              <a:ext uri="{28A0092B-C50C-407E-A947-70E740481C1C}">
                <a14:useLocalDpi xmlns:a14="http://schemas.microsoft.com/office/drawing/2010/main" val="0"/>
              </a:ext>
            </a:extLst>
          </a:blip>
          <a:srcRect l="43579" t="75899" r="37965" b="5480"/>
          <a:stretch/>
        </p:blipFill>
        <p:spPr bwMode="auto">
          <a:xfrm>
            <a:off x="1391892" y="4831081"/>
            <a:ext cx="1543370" cy="1350838"/>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6" descr="https://lh5.googleusercontent.com/yb7Y-2vt603qH0rf2VX3dkzWNUorSK29egSz1djS5ld1o_y_r5EYK-O_u8U_XERBujqmubXnTdm2e7ejWV-eAOY-c7J7YVQLkqYSpIs_V8YiFlnP3CVPtDNQbyfH-htsQ3noqsM7HYd2"/>
          <p:cNvPicPr>
            <a:picLocks noChangeAspect="1" noChangeArrowheads="1"/>
          </p:cNvPicPr>
          <p:nvPr/>
        </p:nvPicPr>
        <p:blipFill rotWithShape="1">
          <a:blip r:embed="rId3">
            <a:extLst>
              <a:ext uri="{28A0092B-C50C-407E-A947-70E740481C1C}">
                <a14:useLocalDpi xmlns:a14="http://schemas.microsoft.com/office/drawing/2010/main" val="0"/>
              </a:ext>
            </a:extLst>
          </a:blip>
          <a:srcRect l="36767" r="40178" b="73211"/>
          <a:stretch/>
        </p:blipFill>
        <p:spPr bwMode="auto">
          <a:xfrm>
            <a:off x="281651" y="3514487"/>
            <a:ext cx="1591148" cy="160402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6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Century Gothic" panose="020B0502020202020204" pitchFamily="34" charset="0"/>
              </a:rPr>
              <a:t>Video: Vihapuhe</a:t>
            </a:r>
          </a:p>
        </p:txBody>
      </p:sp>
      <p:sp>
        <p:nvSpPr>
          <p:cNvPr id="3" name="Sisällön paikkamerkki 2"/>
          <p:cNvSpPr>
            <a:spLocks noGrp="1"/>
          </p:cNvSpPr>
          <p:nvPr>
            <p:ph idx="1"/>
          </p:nvPr>
        </p:nvSpPr>
        <p:spPr>
          <a:xfrm>
            <a:off x="838200" y="1720520"/>
            <a:ext cx="10515600" cy="4351338"/>
          </a:xfrm>
        </p:spPr>
        <p:txBody>
          <a:bodyPr/>
          <a:lstStyle/>
          <a:p>
            <a:pPr marL="0" indent="0">
              <a:buNone/>
            </a:pPr>
            <a:r>
              <a:rPr lang="fi-FI" dirty="0">
                <a:latin typeface="Century Gothic" panose="020B0502020202020204" pitchFamily="34" charset="0"/>
              </a:rPr>
              <a:t>Katsotaan video ja keskustellaan:</a:t>
            </a:r>
          </a:p>
          <a:p>
            <a:r>
              <a:rPr lang="fi-FI" dirty="0">
                <a:latin typeface="Century Gothic" panose="020B0502020202020204" pitchFamily="34" charset="0"/>
              </a:rPr>
              <a:t>Mitä videossa tapahtui?</a:t>
            </a:r>
          </a:p>
          <a:p>
            <a:r>
              <a:rPr lang="fi-FI" dirty="0">
                <a:latin typeface="Century Gothic" panose="020B0502020202020204" pitchFamily="34" charset="0"/>
              </a:rPr>
              <a:t>Millaisia neuvoja itse antaisit tilanteessa?</a:t>
            </a:r>
          </a:p>
          <a:p>
            <a:r>
              <a:rPr lang="fi-FI" dirty="0">
                <a:latin typeface="Century Gothic" panose="020B0502020202020204" pitchFamily="34" charset="0"/>
              </a:rPr>
              <a:t>Oletko itse koskaan nähnyt vihapuhetta netissä? Keihin kohdistuen? Miten olet itse toiminut tilanteessa? </a:t>
            </a:r>
          </a:p>
          <a:p>
            <a:pPr marL="0" indent="0">
              <a:buNone/>
            </a:pPr>
            <a:endParaRPr lang="fi-FI" dirty="0"/>
          </a:p>
        </p:txBody>
      </p:sp>
      <p:pic>
        <p:nvPicPr>
          <p:cNvPr id="2050" name="Picture 2" descr="https://lh4.googleusercontent.com/L0RAOIT1-c7zvyqpln7Bice6Doe8D2fNewI3GkFHDxlaXjvXkBy2T2YTw37F-LrjxCExS1-iw1dabv3gG-M3qOBg4KeMmKYbGZJGh7CZJuj-x38yXDW38IXoOdu_lluv-41_Xt2CJ7Sc"/>
          <p:cNvPicPr>
            <a:picLocks noChangeAspect="1" noChangeArrowheads="1"/>
          </p:cNvPicPr>
          <p:nvPr/>
        </p:nvPicPr>
        <p:blipFill rotWithShape="1">
          <a:blip r:embed="rId2">
            <a:extLst>
              <a:ext uri="{28A0092B-C50C-407E-A947-70E740481C1C}">
                <a14:useLocalDpi xmlns:a14="http://schemas.microsoft.com/office/drawing/2010/main" val="0"/>
              </a:ext>
            </a:extLst>
          </a:blip>
          <a:srcRect l="2549" t="6491" r="86832" b="76528"/>
          <a:stretch/>
        </p:blipFill>
        <p:spPr bwMode="auto">
          <a:xfrm>
            <a:off x="8279182" y="4164603"/>
            <a:ext cx="1294228" cy="14127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L0RAOIT1-c7zvyqpln7Bice6Doe8D2fNewI3GkFHDxlaXjvXkBy2T2YTw37F-LrjxCExS1-iw1dabv3gG-M3qOBg4KeMmKYbGZJGh7CZJuj-x38yXDW38IXoOdu_lluv-41_Xt2CJ7Sc"/>
          <p:cNvPicPr>
            <a:picLocks noChangeAspect="1" noChangeArrowheads="1"/>
          </p:cNvPicPr>
          <p:nvPr/>
        </p:nvPicPr>
        <p:blipFill rotWithShape="1">
          <a:blip r:embed="rId2">
            <a:extLst>
              <a:ext uri="{28A0092B-C50C-407E-A947-70E740481C1C}">
                <a14:useLocalDpi xmlns:a14="http://schemas.microsoft.com/office/drawing/2010/main" val="0"/>
              </a:ext>
            </a:extLst>
          </a:blip>
          <a:srcRect l="4268" t="57476" r="83770" b="27504"/>
          <a:stretch/>
        </p:blipFill>
        <p:spPr bwMode="auto">
          <a:xfrm>
            <a:off x="7239273" y="5378553"/>
            <a:ext cx="1033151" cy="8855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L0RAOIT1-c7zvyqpln7Bice6Doe8D2fNewI3GkFHDxlaXjvXkBy2T2YTw37F-LrjxCExS1-iw1dabv3gG-M3qOBg4KeMmKYbGZJGh7CZJuj-x38yXDW38IXoOdu_lluv-41_Xt2CJ7Sc"/>
          <p:cNvPicPr>
            <a:picLocks noChangeAspect="1" noChangeArrowheads="1"/>
          </p:cNvPicPr>
          <p:nvPr/>
        </p:nvPicPr>
        <p:blipFill rotWithShape="1">
          <a:blip r:embed="rId2">
            <a:extLst>
              <a:ext uri="{28A0092B-C50C-407E-A947-70E740481C1C}">
                <a14:useLocalDpi xmlns:a14="http://schemas.microsoft.com/office/drawing/2010/main" val="0"/>
              </a:ext>
            </a:extLst>
          </a:blip>
          <a:srcRect l="85427" t="60695" r="4076" b="24285"/>
          <a:stretch/>
        </p:blipFill>
        <p:spPr bwMode="auto">
          <a:xfrm>
            <a:off x="9516735" y="5577361"/>
            <a:ext cx="899932" cy="87900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Century Gothic" panose="020B0502020202020204" pitchFamily="34" charset="0"/>
              </a:rPr>
              <a:t>Video: 10 vinkkiä fiksuun keskusteluun</a:t>
            </a:r>
          </a:p>
        </p:txBody>
      </p:sp>
      <p:sp>
        <p:nvSpPr>
          <p:cNvPr id="3" name="Sisällön paikkamerkki 2"/>
          <p:cNvSpPr>
            <a:spLocks noGrp="1"/>
          </p:cNvSpPr>
          <p:nvPr>
            <p:ph idx="1"/>
          </p:nvPr>
        </p:nvSpPr>
        <p:spPr>
          <a:xfrm>
            <a:off x="838200" y="1825625"/>
            <a:ext cx="6533271" cy="4351338"/>
          </a:xfrm>
        </p:spPr>
        <p:txBody>
          <a:bodyPr/>
          <a:lstStyle/>
          <a:p>
            <a:pPr marL="0" indent="0">
              <a:buNone/>
            </a:pPr>
            <a:r>
              <a:rPr lang="fi-FI" dirty="0">
                <a:latin typeface="Century Gothic" panose="020B0502020202020204" pitchFamily="34" charset="0"/>
              </a:rPr>
              <a:t>Kuunnelkaa videolta nuorten 10 vinkkiä fiksuun keskusteluun. Keskustelkaa ryhmissä ja nostakaa esille teidän mielestänne 5 tärkeintä sääntöä siihen, miten nettikeskusteluissa voidaan olla fiksusti eri mieltä asioita. </a:t>
            </a:r>
          </a:p>
        </p:txBody>
      </p:sp>
      <p:pic>
        <p:nvPicPr>
          <p:cNvPr id="3074" name="Picture 2" descr="https://lh5.googleusercontent.com/yb7Y-2vt603qH0rf2VX3dkzWNUorSK29egSz1djS5ld1o_y_r5EYK-O_u8U_XERBujqmubXnTdm2e7ejWV-eAOY-c7J7YVQLkqYSpIs_V8YiFlnP3CVPtDNQbyfH-htsQ3noqsM7HY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644" y="2218579"/>
            <a:ext cx="4109828" cy="356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041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693</Words>
  <Application>Microsoft Office PowerPoint</Application>
  <PresentationFormat>Laajakuva</PresentationFormat>
  <Paragraphs>62</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Century Gothic</vt:lpstr>
      <vt:lpstr>Office-teema</vt:lpstr>
      <vt:lpstr>Kulttuurit ja katsomukset mediassa</vt:lpstr>
      <vt:lpstr>Video: Katsomukset ja netti </vt:lpstr>
      <vt:lpstr>Video: Uskonto ja media</vt:lpstr>
      <vt:lpstr>Minä, ympäristö, katsomukset ja media</vt:lpstr>
      <vt:lpstr>Minä, ympäristö, katsomukset ja media</vt:lpstr>
      <vt:lpstr>Minä, ympäristö, katsomukset ja media</vt:lpstr>
      <vt:lpstr>PowerPoint-esitys</vt:lpstr>
      <vt:lpstr>Video: Vihapuhe</vt:lpstr>
      <vt:lpstr>Video: 10 vinkkiä fiksuun keskusteluun</vt:lpstr>
      <vt:lpstr>Bonus</vt:lpstr>
      <vt:lpstr>Meemiaskartelu</vt:lpstr>
      <vt:lpstr>Testi: Tosiasiaväite, mielipide vai moraalinen kannanotto?</vt:lpstr>
      <vt:lpstr>Testi: Tosiasiaväite, mielipide vai moraalinen kannanotto?</vt:lpstr>
      <vt:lpstr>Testi: Tosiasiaväite, mielipide vai moraalinen kannanotto?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Katsomukset ja netti </dc:title>
  <dc:creator>Enni</dc:creator>
  <cp:lastModifiedBy>Enni Keski-Saari</cp:lastModifiedBy>
  <cp:revision>10</cp:revision>
  <dcterms:created xsi:type="dcterms:W3CDTF">2022-01-18T18:48:37Z</dcterms:created>
  <dcterms:modified xsi:type="dcterms:W3CDTF">2022-01-19T10:53:52Z</dcterms:modified>
</cp:coreProperties>
</file>