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73154-245C-4B3C-A41A-13877D90BF43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A227-9868-47F8-AF19-3A85476C602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0659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73154-245C-4B3C-A41A-13877D90BF43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A227-9868-47F8-AF19-3A85476C602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6342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73154-245C-4B3C-A41A-13877D90BF43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A227-9868-47F8-AF19-3A85476C602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1436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73154-245C-4B3C-A41A-13877D90BF43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A227-9868-47F8-AF19-3A85476C602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31848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73154-245C-4B3C-A41A-13877D90BF43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A227-9868-47F8-AF19-3A85476C602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0898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73154-245C-4B3C-A41A-13877D90BF43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A227-9868-47F8-AF19-3A85476C602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2375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73154-245C-4B3C-A41A-13877D90BF43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A227-9868-47F8-AF19-3A85476C602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8153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73154-245C-4B3C-A41A-13877D90BF43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A227-9868-47F8-AF19-3A85476C602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5585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73154-245C-4B3C-A41A-13877D90BF43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A227-9868-47F8-AF19-3A85476C602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81727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73154-245C-4B3C-A41A-13877D90BF43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A227-9868-47F8-AF19-3A85476C602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2922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73154-245C-4B3C-A41A-13877D90BF43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A227-9868-47F8-AF19-3A85476C602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4298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73154-245C-4B3C-A41A-13877D90BF43}" type="datetimeFigureOut">
              <a:rPr lang="fi-FI" smtClean="0"/>
              <a:t>19.1.2022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9A227-9868-47F8-AF19-3A85476C602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564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lh5.googleusercontent.com/oJrr5E4Pky3dzeZFeyz9k2lo61sXS-Apt2dNjEVxAXykQmtjO3nuK3c1eW4rvNl81CS5VCkwltvjYkQpUjiQ0Ml_LM2xMUU-EwY3jJxNg9_F8lVW576v1C2bpxufWlMI1MgWnX7AklM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044" y="-418218"/>
            <a:ext cx="9187031" cy="918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2433004" y="1252230"/>
            <a:ext cx="5255920" cy="2018788"/>
          </a:xfrm>
        </p:spPr>
        <p:txBody>
          <a:bodyPr>
            <a:normAutofit fontScale="90000"/>
          </a:bodyPr>
          <a:lstStyle/>
          <a:p>
            <a:br>
              <a:rPr lang="fi-FI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fi-FI" dirty="0">
                <a:solidFill>
                  <a:schemeClr val="bg1"/>
                </a:solidFill>
                <a:latin typeface="Century Gothic" panose="020B0502020202020204" pitchFamily="34" charset="0"/>
              </a:rPr>
              <a:t>Uskonnot mediassa</a:t>
            </a:r>
          </a:p>
        </p:txBody>
      </p:sp>
      <p:pic>
        <p:nvPicPr>
          <p:cNvPr id="10" name="Picture 2" descr="https://lh3.googleusercontent.com/sZ_4KUmckuXaCeaEB-dq8qIYGXK8LsMVz9mV2r3LsR2YOJdeOcy5Ye1b08Z9XiRLu67R3lGvuAZxGRU9x1dq6esUb3WSKD8LeAHl32UIkuQ7zkAnfbGmdYzqaP395srQFw0ZRYhASoj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5055" y="1407255"/>
            <a:ext cx="3630826" cy="5252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Kuva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20" y="253297"/>
            <a:ext cx="1821722" cy="929078"/>
          </a:xfrm>
          <a:prstGeom prst="rect">
            <a:avLst/>
          </a:prstGeom>
        </p:spPr>
      </p:pic>
      <p:pic>
        <p:nvPicPr>
          <p:cNvPr id="6" name="Kuva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720" y="5241264"/>
            <a:ext cx="1418492" cy="1418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061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Video: Uskonto ja media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>
                <a:latin typeface="Century Gothic" panose="020B0502020202020204" pitchFamily="34" charset="0"/>
              </a:rPr>
              <a:t>Katsokaa video ja keskustelkaa ryhmissä:</a:t>
            </a:r>
          </a:p>
        </p:txBody>
      </p:sp>
      <p:pic>
        <p:nvPicPr>
          <p:cNvPr id="4" name="Picture 2" descr="https://lh5.googleusercontent.com/oJrr5E4Pky3dzeZFeyz9k2lo61sXS-Apt2dNjEVxAXykQmtjO3nuK3c1eW4rvNl81CS5VCkwltvjYkQpUjiQ0Ml_LM2xMUU-EwY3jJxNg9_F8lVW576v1C2bpxufWlMI1MgWnX7AklM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445" y="1825625"/>
            <a:ext cx="6523355" cy="6523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iruutu 4"/>
          <p:cNvSpPr txBox="1"/>
          <p:nvPr/>
        </p:nvSpPr>
        <p:spPr>
          <a:xfrm>
            <a:off x="5684520" y="2954853"/>
            <a:ext cx="431292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Näetkö uskontoihin liittyvää sisältöä mediassa? Jos näet, niin millaista se on?</a:t>
            </a:r>
          </a:p>
          <a:p>
            <a:endParaRPr lang="fi-FI" dirty="0"/>
          </a:p>
        </p:txBody>
      </p:sp>
      <p:pic>
        <p:nvPicPr>
          <p:cNvPr id="1026" name="Picture 2" descr="https://lh5.googleusercontent.com/yb7Y-2vt603qH0rf2VX3dkzWNUorSK29egSz1djS5ld1o_y_r5EYK-O_u8U_XERBujqmubXnTdm2e7ejWV-eAOY-c7J7YVQLkqYSpIs_V8YiFlnP3CVPtDNQbyfH-htsQ3noqsM7HYd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723" y="2718847"/>
            <a:ext cx="4267200" cy="3701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0872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yöristetty suorakulmio 4"/>
          <p:cNvSpPr/>
          <p:nvPr/>
        </p:nvSpPr>
        <p:spPr>
          <a:xfrm>
            <a:off x="1973580" y="3414330"/>
            <a:ext cx="8244840" cy="2613075"/>
          </a:xfrm>
          <a:prstGeom prst="roundRect">
            <a:avLst/>
          </a:prstGeom>
          <a:solidFill>
            <a:srgbClr val="CCFFED"/>
          </a:solidFill>
          <a:ln>
            <a:solidFill>
              <a:srgbClr val="D6FF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Tutki: Uskonnot mediassa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01040" y="1704756"/>
            <a:ext cx="10134600" cy="178403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i-FI" dirty="0">
                <a:latin typeface="Century Gothic" panose="020B0502020202020204" pitchFamily="34" charset="0"/>
              </a:rPr>
              <a:t>Jakautukaa 4 hengen ryhmiin.</a:t>
            </a:r>
            <a:endParaRPr lang="fi-FI" dirty="0"/>
          </a:p>
          <a:p>
            <a:pPr marL="514350" indent="-514350">
              <a:buFont typeface="+mj-lt"/>
              <a:buAutoNum type="arabicPeriod"/>
            </a:pPr>
            <a:r>
              <a:rPr lang="fi-FI" dirty="0">
                <a:latin typeface="Century Gothic" panose="020B0502020202020204" pitchFamily="34" charset="0"/>
              </a:rPr>
              <a:t>Jokainen ryhmä valitsee itselleen tutkittavaksi jonkin uskonnon:</a:t>
            </a:r>
          </a:p>
        </p:txBody>
      </p:sp>
      <p:sp>
        <p:nvSpPr>
          <p:cNvPr id="6" name="Tekstiruutu 5"/>
          <p:cNvSpPr txBox="1"/>
          <p:nvPr/>
        </p:nvSpPr>
        <p:spPr>
          <a:xfrm>
            <a:off x="2383789" y="3743639"/>
            <a:ext cx="7697471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>
                <a:latin typeface="Century Gothic" panose="020B0502020202020204" pitchFamily="34" charset="0"/>
              </a:rPr>
              <a:t>kristinusko (</a:t>
            </a:r>
            <a:r>
              <a:rPr lang="fi-FI" dirty="0">
                <a:latin typeface="Century Gothic" panose="020B0502020202020204" pitchFamily="34" charset="0"/>
              </a:rPr>
              <a:t>evankelisluterilainen, ortodoksisuus, katolilaisuus, </a:t>
            </a:r>
            <a:r>
              <a:rPr lang="fi-FI" dirty="0" err="1">
                <a:latin typeface="Century Gothic" panose="020B0502020202020204" pitchFamily="34" charset="0"/>
              </a:rPr>
              <a:t>herätysliikeet</a:t>
            </a:r>
            <a:r>
              <a:rPr lang="fi-FI" dirty="0">
                <a:latin typeface="Century Gothic" panose="020B0502020202020204" pitchFamily="34" charset="0"/>
              </a:rPr>
              <a:t>: lestadiolaisuus, evankelisuus, herännäisyys, rukoilevaisuus</a:t>
            </a:r>
            <a:r>
              <a:rPr lang="fi-FI" sz="2000" dirty="0">
                <a:latin typeface="Century Gothic" panose="020B0502020202020204" pitchFamily="34" charset="0"/>
              </a:rPr>
              <a:t>), islam, juutalaisuus, hindulaisuus, buddhalaisuus, Krishna-usko, </a:t>
            </a:r>
            <a:r>
              <a:rPr lang="fi-FI" sz="2000" dirty="0" err="1">
                <a:latin typeface="Century Gothic" panose="020B0502020202020204" pitchFamily="34" charset="0"/>
              </a:rPr>
              <a:t>bahá’í</a:t>
            </a:r>
            <a:r>
              <a:rPr lang="fi-FI" sz="2000" dirty="0">
                <a:latin typeface="Century Gothic" panose="020B0502020202020204" pitchFamily="34" charset="0"/>
              </a:rPr>
              <a:t>, taolaisuus, Jehovan todistajat, Myöhempien Aikojen Pyhien Jeesuksen Kristuksen kirkko, uushenkisyys, …</a:t>
            </a:r>
          </a:p>
          <a:p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10" t="14216" r="9829" b="10772"/>
          <a:stretch/>
        </p:blipFill>
        <p:spPr>
          <a:xfrm>
            <a:off x="9838301" y="400385"/>
            <a:ext cx="1153842" cy="1666487"/>
          </a:xfrm>
          <a:prstGeom prst="rect">
            <a:avLst/>
          </a:prstGeom>
        </p:spPr>
      </p:pic>
      <p:pic>
        <p:nvPicPr>
          <p:cNvPr id="7" name="Kuva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10" t="14216" r="9829" b="10772"/>
          <a:stretch/>
        </p:blipFill>
        <p:spPr>
          <a:xfrm flipH="1">
            <a:off x="10773409" y="2052508"/>
            <a:ext cx="1160782" cy="1676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378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Tutki: Uskonnot mediassa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514350" indent="-514350">
              <a:buAutoNum type="arabicPeriod" startAt="3"/>
            </a:pPr>
            <a:r>
              <a:rPr lang="fi-FI" dirty="0">
                <a:latin typeface="Century Gothic" panose="020B0502020202020204" pitchFamily="34" charset="0"/>
              </a:rPr>
              <a:t>Sopikaa ryhmässänne, kuka tutkii valitsemanne uskonnon näkyvyyttä a) sanomalehdissä ja uutisissa, b) iltalehdissä, c) keskustelupalstoilla ja -foorumeilla, d) sosiaalisessa mediassa.</a:t>
            </a:r>
          </a:p>
          <a:p>
            <a:pPr marL="514350" indent="-514350">
              <a:buFont typeface="Arial" panose="020B0604020202020204" pitchFamily="34" charset="0"/>
              <a:buAutoNum type="arabicPeriod" startAt="3"/>
            </a:pPr>
            <a:r>
              <a:rPr lang="fi-FI" dirty="0">
                <a:latin typeface="Century Gothic" panose="020B0502020202020204" pitchFamily="34" charset="0"/>
              </a:rPr>
              <a:t>Tutkikaa, miten uskonto näkyy mediassa, kerätkää havaintonne yhteen ja valmistautukaa esittämään ne. Hyödyntäkää apukysymyksiä ja kielitaitoanne etsinnässä.</a:t>
            </a:r>
          </a:p>
          <a:p>
            <a:pPr marL="514350" indent="-514350">
              <a:buAutoNum type="arabicPeriod" startAt="3"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pic>
        <p:nvPicPr>
          <p:cNvPr id="4" name="Picture 2" descr="https://lh5.googleusercontent.com/yb7Y-2vt603qH0rf2VX3dkzWNUorSK29egSz1djS5ld1o_y_r5EYK-O_u8U_XERBujqmubXnTdm2e7ejWV-eAOY-c7J7YVQLkqYSpIs_V8YiFlnP3CVPtDNQbyfH-htsQ3noqsM7HYd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927" t="66912" b="5744"/>
          <a:stretch/>
        </p:blipFill>
        <p:spPr bwMode="auto">
          <a:xfrm>
            <a:off x="10199574" y="5101887"/>
            <a:ext cx="1379846" cy="1418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lh5.googleusercontent.com/yb7Y-2vt603qH0rf2VX3dkzWNUorSK29egSz1djS5ld1o_y_r5EYK-O_u8U_XERBujqmubXnTdm2e7ejWV-eAOY-c7J7YVQLkqYSpIs_V8YiFlnP3CVPtDNQbyfH-htsQ3noqsM7HYd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11" t="7218" r="18513" b="64769"/>
          <a:stretch/>
        </p:blipFill>
        <p:spPr bwMode="auto">
          <a:xfrm>
            <a:off x="8670850" y="4527451"/>
            <a:ext cx="1375469" cy="1436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s://lh5.googleusercontent.com/yb7Y-2vt603qH0rf2VX3dkzWNUorSK29egSz1djS5ld1o_y_r5EYK-O_u8U_XERBujqmubXnTdm2e7ejWV-eAOY-c7J7YVQLkqYSpIs_V8YiFlnP3CVPtDNQbyfH-htsQ3noqsM7HYd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326" t="33885" r="34689" b="39355"/>
          <a:stretch/>
        </p:blipFill>
        <p:spPr bwMode="auto">
          <a:xfrm flipH="1">
            <a:off x="7195525" y="5101887"/>
            <a:ext cx="1322070" cy="1335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7371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Sisällön paikkamerkki 11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838200" y="438555"/>
          <a:ext cx="10515600" cy="366615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4217876366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883365158"/>
                    </a:ext>
                  </a:extLst>
                </a:gridCol>
              </a:tblGrid>
              <a:tr h="421254">
                <a:tc>
                  <a:txBody>
                    <a:bodyPr/>
                    <a:lstStyle/>
                    <a:p>
                      <a:r>
                        <a:rPr lang="fi-FI" dirty="0">
                          <a:latin typeface="Century Gothic" panose="020B0502020202020204" pitchFamily="34" charset="0"/>
                        </a:rPr>
                        <a:t>Sanomalehdet, uutiset</a:t>
                      </a:r>
                    </a:p>
                  </a:txBody>
                  <a:tcPr>
                    <a:solidFill>
                      <a:srgbClr val="76A37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dirty="0">
                          <a:latin typeface="Century Gothic" panose="020B0502020202020204" pitchFamily="34" charset="0"/>
                        </a:rPr>
                        <a:t>Iltalehdet</a:t>
                      </a:r>
                    </a:p>
                  </a:txBody>
                  <a:tcPr>
                    <a:solidFill>
                      <a:srgbClr val="76A3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716765"/>
                  </a:ext>
                </a:extLst>
              </a:tr>
              <a:tr h="95889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>
                          <a:latin typeface="Century Gothic" panose="020B0502020202020204" pitchFamily="34" charset="0"/>
                        </a:rPr>
                        <a:t>Millaisista asioista uskontoon liittyen uutisoidaan?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>
                          <a:latin typeface="Century Gothic" panose="020B0502020202020204" pitchFamily="34" charset="0"/>
                        </a:rPr>
                        <a:t>Kuinka usein uskonnosta uutisoidaan?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>
                          <a:latin typeface="Century Gothic" panose="020B0502020202020204" pitchFamily="34" charset="0"/>
                        </a:rPr>
                        <a:t>Millaista kuvaa uutisointi antaa uskonnosta?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>
                          <a:latin typeface="Century Gothic" panose="020B0502020202020204" pitchFamily="34" charset="0"/>
                        </a:rPr>
                        <a:t>Mitä uutisissa sanotaan? Entä mitä jätetään sanomatta?</a:t>
                      </a:r>
                    </a:p>
                    <a:p>
                      <a:endParaRPr lang="fi-FI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>
                          <a:latin typeface="Century Gothic" panose="020B0502020202020204" pitchFamily="34" charset="0"/>
                        </a:rPr>
                        <a:t>Millaisista asioista uskontoon liittyen kirjoitetaan?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>
                          <a:latin typeface="Century Gothic" panose="020B0502020202020204" pitchFamily="34" charset="0"/>
                        </a:rPr>
                        <a:t>Kuinka usein uskonnosta kirjoitetaan?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>
                          <a:latin typeface="Century Gothic" panose="020B0502020202020204" pitchFamily="34" charset="0"/>
                        </a:rPr>
                        <a:t>Millaista kuvaa annetaan uskonnosta?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>
                          <a:latin typeface="Century Gothic" panose="020B0502020202020204" pitchFamily="34" charset="0"/>
                        </a:rPr>
                        <a:t>Mitä kirjoituksissa sanotaan? Entä mitä jätetään sanomatta?</a:t>
                      </a:r>
                    </a:p>
                    <a:p>
                      <a:endParaRPr lang="fi-FI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3977346"/>
                  </a:ext>
                </a:extLst>
              </a:tr>
              <a:tr h="958899">
                <a:tc>
                  <a:txBody>
                    <a:bodyPr/>
                    <a:lstStyle/>
                    <a:p>
                      <a:r>
                        <a:rPr lang="fi-FI" dirty="0">
                          <a:latin typeface="Century Gothic" panose="020B0502020202020204" pitchFamily="34" charset="0"/>
                        </a:rPr>
                        <a:t>Helsingin sanomat, Yle, MTV, BBC, jne.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>
                          <a:latin typeface="Century Gothic" panose="020B0502020202020204" pitchFamily="34" charset="0"/>
                        </a:rPr>
                        <a:t>Iltalehti, Ilta-Sanomat, </a:t>
                      </a:r>
                      <a:r>
                        <a:rPr lang="fi-FI" dirty="0" err="1">
                          <a:latin typeface="Century Gothic" panose="020B0502020202020204" pitchFamily="34" charset="0"/>
                        </a:rPr>
                        <a:t>Evening</a:t>
                      </a:r>
                      <a:r>
                        <a:rPr lang="fi-FI" dirty="0">
                          <a:latin typeface="Century Gothic" panose="020B0502020202020204" pitchFamily="34" charset="0"/>
                        </a:rPr>
                        <a:t> News,</a:t>
                      </a:r>
                      <a:r>
                        <a:rPr lang="fi-FI" baseline="0" dirty="0">
                          <a:latin typeface="Century Gothic" panose="020B0502020202020204" pitchFamily="34" charset="0"/>
                        </a:rPr>
                        <a:t> jne.</a:t>
                      </a:r>
                      <a:endParaRPr lang="fi-FI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8817854"/>
                  </a:ext>
                </a:extLst>
              </a:tr>
            </a:tbl>
          </a:graphicData>
        </a:graphic>
      </p:graphicFrame>
      <p:graphicFrame>
        <p:nvGraphicFramePr>
          <p:cNvPr id="13" name="Sisällön paikkamerkki 12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838200" y="3471544"/>
          <a:ext cx="10515600" cy="332306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542254896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427244386"/>
                    </a:ext>
                  </a:extLst>
                </a:gridCol>
              </a:tblGrid>
              <a:tr h="432325">
                <a:tc>
                  <a:txBody>
                    <a:bodyPr/>
                    <a:lstStyle/>
                    <a:p>
                      <a:r>
                        <a:rPr lang="fi-FI" dirty="0">
                          <a:latin typeface="Century Gothic" panose="020B0502020202020204" pitchFamily="34" charset="0"/>
                        </a:rPr>
                        <a:t>Keskustelupalstat, -foorumit</a:t>
                      </a:r>
                    </a:p>
                  </a:txBody>
                  <a:tcPr>
                    <a:solidFill>
                      <a:srgbClr val="76A37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dirty="0">
                          <a:latin typeface="Century Gothic" panose="020B0502020202020204" pitchFamily="34" charset="0"/>
                        </a:rPr>
                        <a:t>Sosiaalinen media</a:t>
                      </a:r>
                    </a:p>
                  </a:txBody>
                  <a:tcPr>
                    <a:solidFill>
                      <a:srgbClr val="76A3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346484"/>
                  </a:ext>
                </a:extLst>
              </a:tr>
              <a:tr h="1904475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>
                          <a:latin typeface="Century Gothic" panose="020B0502020202020204" pitchFamily="34" charset="0"/>
                        </a:rPr>
                        <a:t>Millaisia keskusteluja uskonnosta käydään eri alustoilla?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>
                          <a:latin typeface="Century Gothic" panose="020B0502020202020204" pitchFamily="34" charset="0"/>
                        </a:rPr>
                        <a:t>Millaista keskustelu on?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>
                          <a:latin typeface="Century Gothic" panose="020B0502020202020204" pitchFamily="34" charset="0"/>
                        </a:rPr>
                        <a:t>Kuinka paljon aiheesta keskustellaan?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>
                          <a:latin typeface="Century Gothic" panose="020B0502020202020204" pitchFamily="34" charset="0"/>
                        </a:rPr>
                        <a:t>Millainen sävy on yleensä keskusteluissa?</a:t>
                      </a:r>
                    </a:p>
                    <a:p>
                      <a:endParaRPr lang="fi-FI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>
                          <a:latin typeface="Century Gothic" panose="020B0502020202020204" pitchFamily="34" charset="0"/>
                        </a:rPr>
                        <a:t>Millaista sisältöä sosiaalisen median kanavilta löytyy?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>
                          <a:latin typeface="Century Gothic" panose="020B0502020202020204" pitchFamily="34" charset="0"/>
                        </a:rPr>
                        <a:t>Mistä näkökulmista katsomuksia käsitellään sosiaalisessa mediassa?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i-FI" dirty="0">
                          <a:latin typeface="Century Gothic" panose="020B0502020202020204" pitchFamily="34" charset="0"/>
                        </a:rPr>
                        <a:t>Onko sisällöissä eroja eri kielien välillä? (esim. suomi, englanti, jne.)</a:t>
                      </a:r>
                    </a:p>
                    <a:p>
                      <a:endParaRPr lang="fi-FI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090601"/>
                  </a:ext>
                </a:extLst>
              </a:tr>
              <a:tr h="879061">
                <a:tc>
                  <a:txBody>
                    <a:bodyPr/>
                    <a:lstStyle/>
                    <a:p>
                      <a:r>
                        <a:rPr lang="fi-FI" dirty="0">
                          <a:latin typeface="Century Gothic" panose="020B0502020202020204" pitchFamily="34" charset="0"/>
                        </a:rPr>
                        <a:t>Vauva.fi, Suomi24,</a:t>
                      </a:r>
                      <a:r>
                        <a:rPr lang="fi-FI" baseline="0" dirty="0">
                          <a:latin typeface="Century Gothic" panose="020B0502020202020204" pitchFamily="34" charset="0"/>
                        </a:rPr>
                        <a:t> Ylilauta, jne.</a:t>
                      </a:r>
                      <a:endParaRPr lang="fi-FI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>
                          <a:latin typeface="Century Gothic" panose="020B0502020202020204" pitchFamily="34" charset="0"/>
                        </a:rPr>
                        <a:t>Instagram, </a:t>
                      </a:r>
                      <a:r>
                        <a:rPr lang="fi-FI" dirty="0" err="1">
                          <a:latin typeface="Century Gothic" panose="020B0502020202020204" pitchFamily="34" charset="0"/>
                        </a:rPr>
                        <a:t>TikTok</a:t>
                      </a:r>
                      <a:r>
                        <a:rPr lang="fi-FI" dirty="0">
                          <a:latin typeface="Century Gothic" panose="020B0502020202020204" pitchFamily="34" charset="0"/>
                        </a:rPr>
                        <a:t>, Twitter, </a:t>
                      </a:r>
                      <a:r>
                        <a:rPr lang="fi-FI" dirty="0" err="1">
                          <a:latin typeface="Century Gothic" panose="020B0502020202020204" pitchFamily="34" charset="0"/>
                        </a:rPr>
                        <a:t>Reddit</a:t>
                      </a:r>
                      <a:r>
                        <a:rPr lang="fi-FI" dirty="0">
                          <a:latin typeface="Century Gothic" panose="020B0502020202020204" pitchFamily="34" charset="0"/>
                        </a:rPr>
                        <a:t>, jne.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835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5854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293</Words>
  <Application>Microsoft Office PowerPoint</Application>
  <PresentationFormat>Laajakuva</PresentationFormat>
  <Paragraphs>34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Office-teema</vt:lpstr>
      <vt:lpstr> Uskonnot mediassa</vt:lpstr>
      <vt:lpstr>Video: Uskonto ja media</vt:lpstr>
      <vt:lpstr>Tutki: Uskonnot mediassa </vt:lpstr>
      <vt:lpstr>Tutki: Uskonnot mediassa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Video: Uskonto ja media</dc:title>
  <dc:creator>Enni</dc:creator>
  <cp:lastModifiedBy>Enni Keski-Saari</cp:lastModifiedBy>
  <cp:revision>4</cp:revision>
  <dcterms:created xsi:type="dcterms:W3CDTF">2022-01-18T19:26:29Z</dcterms:created>
  <dcterms:modified xsi:type="dcterms:W3CDTF">2022-01-19T10:55:05Z</dcterms:modified>
</cp:coreProperties>
</file>